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3"/>
  </p:notesMasterIdLst>
  <p:handoutMasterIdLst>
    <p:handoutMasterId r:id="rId64"/>
  </p:handoutMasterIdLst>
  <p:sldIdLst>
    <p:sldId id="283" r:id="rId5"/>
    <p:sldId id="286" r:id="rId6"/>
    <p:sldId id="287" r:id="rId7"/>
    <p:sldId id="288" r:id="rId8"/>
    <p:sldId id="294" r:id="rId9"/>
    <p:sldId id="290" r:id="rId10"/>
    <p:sldId id="293" r:id="rId11"/>
    <p:sldId id="289" r:id="rId12"/>
    <p:sldId id="291" r:id="rId13"/>
    <p:sldId id="292" r:id="rId14"/>
    <p:sldId id="295" r:id="rId15"/>
    <p:sldId id="296" r:id="rId16"/>
    <p:sldId id="308" r:id="rId17"/>
    <p:sldId id="297" r:id="rId18"/>
    <p:sldId id="273" r:id="rId19"/>
    <p:sldId id="298" r:id="rId20"/>
    <p:sldId id="299" r:id="rId21"/>
    <p:sldId id="316" r:id="rId22"/>
    <p:sldId id="301" r:id="rId23"/>
    <p:sldId id="317" r:id="rId24"/>
    <p:sldId id="315" r:id="rId25"/>
    <p:sldId id="318" r:id="rId26"/>
    <p:sldId id="300" r:id="rId27"/>
    <p:sldId id="343" r:id="rId28"/>
    <p:sldId id="344" r:id="rId29"/>
    <p:sldId id="305" r:id="rId30"/>
    <p:sldId id="345" r:id="rId31"/>
    <p:sldId id="346" r:id="rId32"/>
    <p:sldId id="347" r:id="rId33"/>
    <p:sldId id="303" r:id="rId34"/>
    <p:sldId id="304" r:id="rId35"/>
    <p:sldId id="338" r:id="rId36"/>
    <p:sldId id="319" r:id="rId37"/>
    <p:sldId id="334" r:id="rId38"/>
    <p:sldId id="309" r:id="rId39"/>
    <p:sldId id="310" r:id="rId40"/>
    <p:sldId id="306" r:id="rId41"/>
    <p:sldId id="311" r:id="rId42"/>
    <p:sldId id="312" r:id="rId43"/>
    <p:sldId id="313" r:id="rId44"/>
    <p:sldId id="325" r:id="rId45"/>
    <p:sldId id="327" r:id="rId46"/>
    <p:sldId id="339" r:id="rId47"/>
    <p:sldId id="328" r:id="rId48"/>
    <p:sldId id="329" r:id="rId49"/>
    <p:sldId id="330" r:id="rId50"/>
    <p:sldId id="331" r:id="rId51"/>
    <p:sldId id="332" r:id="rId52"/>
    <p:sldId id="320" r:id="rId53"/>
    <p:sldId id="321" r:id="rId54"/>
    <p:sldId id="322" r:id="rId55"/>
    <p:sldId id="323" r:id="rId56"/>
    <p:sldId id="324" r:id="rId57"/>
    <p:sldId id="333" r:id="rId58"/>
    <p:sldId id="335" r:id="rId59"/>
    <p:sldId id="348" r:id="rId60"/>
    <p:sldId id="337" r:id="rId61"/>
    <p:sldId id="336" r:id="rId6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794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уяра Константинова" userId="3ed96dd7c997f97e" providerId="LiveId" clId="{42E7EC20-59F8-4698-84C2-94A94E741FB4}"/>
    <pc:docChg chg="undo custSel addSld modSld">
      <pc:chgData name="Туяра Константинова" userId="3ed96dd7c997f97e" providerId="LiveId" clId="{42E7EC20-59F8-4698-84C2-94A94E741FB4}" dt="2023-02-09T03:54:23.483" v="1315" actId="255"/>
      <pc:docMkLst>
        <pc:docMk/>
      </pc:docMkLst>
      <pc:sldChg chg="modSp mod">
        <pc:chgData name="Туяра Константинова" userId="3ed96dd7c997f97e" providerId="LiveId" clId="{42E7EC20-59F8-4698-84C2-94A94E741FB4}" dt="2023-02-09T00:00:50.642" v="1281"/>
        <pc:sldMkLst>
          <pc:docMk/>
          <pc:sldMk cId="280944034" sldId="302"/>
        </pc:sldMkLst>
        <pc:graphicFrameChg chg="mod modGraphic">
          <ac:chgData name="Туяра Константинова" userId="3ed96dd7c997f97e" providerId="LiveId" clId="{42E7EC20-59F8-4698-84C2-94A94E741FB4}" dt="2023-02-09T00:00:50.642" v="1281"/>
          <ac:graphicFrameMkLst>
            <pc:docMk/>
            <pc:sldMk cId="280944034" sldId="302"/>
            <ac:graphicFrameMk id="4" creationId="{191EBC09-51F9-9BE7-2C8E-F7D8E305F745}"/>
          </ac:graphicFrameMkLst>
        </pc:graphicFrameChg>
      </pc:sldChg>
      <pc:sldChg chg="addSp delSp modSp mod">
        <pc:chgData name="Туяра Константинова" userId="3ed96dd7c997f97e" providerId="LiveId" clId="{42E7EC20-59F8-4698-84C2-94A94E741FB4}" dt="2023-02-08T13:03:28.299" v="773" actId="1076"/>
        <pc:sldMkLst>
          <pc:docMk/>
          <pc:sldMk cId="640545714" sldId="304"/>
        </pc:sldMkLst>
        <pc:spChg chg="add del">
          <ac:chgData name="Туяра Константинова" userId="3ed96dd7c997f97e" providerId="LiveId" clId="{42E7EC20-59F8-4698-84C2-94A94E741FB4}" dt="2023-02-08T13:00:43.423" v="733" actId="478"/>
          <ac:spMkLst>
            <pc:docMk/>
            <pc:sldMk cId="640545714" sldId="304"/>
            <ac:spMk id="5" creationId="{E4119921-2ACD-CF9F-E360-9B2D0D1E883D}"/>
          </ac:spMkLst>
        </pc:spChg>
        <pc:picChg chg="del mod">
          <ac:chgData name="Туяра Константинова" userId="3ed96dd7c997f97e" providerId="LiveId" clId="{42E7EC20-59F8-4698-84C2-94A94E741FB4}" dt="2023-02-08T13:03:04.350" v="761" actId="21"/>
          <ac:picMkLst>
            <pc:docMk/>
            <pc:sldMk cId="640545714" sldId="304"/>
            <ac:picMk id="2" creationId="{0D789610-1C3B-5895-3641-4632C905DE27}"/>
          </ac:picMkLst>
        </pc:picChg>
        <pc:picChg chg="mod">
          <ac:chgData name="Туяра Константинова" userId="3ed96dd7c997f97e" providerId="LiveId" clId="{42E7EC20-59F8-4698-84C2-94A94E741FB4}" dt="2023-02-08T13:03:27.467" v="772" actId="1076"/>
          <ac:picMkLst>
            <pc:docMk/>
            <pc:sldMk cId="640545714" sldId="304"/>
            <ac:picMk id="4" creationId="{769AD2CE-6B2A-1DAA-F12C-D44AC9D5E192}"/>
          </ac:picMkLst>
        </pc:picChg>
        <pc:picChg chg="add mod modCrop">
          <ac:chgData name="Туяра Константинова" userId="3ed96dd7c997f97e" providerId="LiveId" clId="{42E7EC20-59F8-4698-84C2-94A94E741FB4}" dt="2023-02-08T13:03:28.299" v="773" actId="1076"/>
          <ac:picMkLst>
            <pc:docMk/>
            <pc:sldMk cId="640545714" sldId="304"/>
            <ac:picMk id="6" creationId="{03A0FF3C-41CB-7AFE-B513-F7D95F27BB4B}"/>
          </ac:picMkLst>
        </pc:picChg>
      </pc:sldChg>
      <pc:sldChg chg="addSp modSp mod">
        <pc:chgData name="Туяра Константинова" userId="3ed96dd7c997f97e" providerId="LiveId" clId="{42E7EC20-59F8-4698-84C2-94A94E741FB4}" dt="2023-02-08T13:01:55.948" v="748" actId="1076"/>
        <pc:sldMkLst>
          <pc:docMk/>
          <pc:sldMk cId="2825732788" sldId="305"/>
        </pc:sldMkLst>
        <pc:picChg chg="add mod modCrop">
          <ac:chgData name="Туяра Константинова" userId="3ed96dd7c997f97e" providerId="LiveId" clId="{42E7EC20-59F8-4698-84C2-94A94E741FB4}" dt="2023-02-08T13:01:54.980" v="747" actId="1076"/>
          <ac:picMkLst>
            <pc:docMk/>
            <pc:sldMk cId="2825732788" sldId="305"/>
            <ac:picMk id="2" creationId="{9A43018D-6F24-7AF8-659F-D4CF7B4F7316}"/>
          </ac:picMkLst>
        </pc:picChg>
        <pc:picChg chg="mod">
          <ac:chgData name="Туяра Константинова" userId="3ed96dd7c997f97e" providerId="LiveId" clId="{42E7EC20-59F8-4698-84C2-94A94E741FB4}" dt="2023-02-08T13:01:55.948" v="748" actId="1076"/>
          <ac:picMkLst>
            <pc:docMk/>
            <pc:sldMk cId="2825732788" sldId="305"/>
            <ac:picMk id="5" creationId="{396D173D-920D-BD8E-5903-24D5DFF341AE}"/>
          </ac:picMkLst>
        </pc:picChg>
        <pc:picChg chg="mod">
          <ac:chgData name="Туяра Константинова" userId="3ed96dd7c997f97e" providerId="LiveId" clId="{42E7EC20-59F8-4698-84C2-94A94E741FB4}" dt="2023-02-08T13:01:54.085" v="746" actId="1076"/>
          <ac:picMkLst>
            <pc:docMk/>
            <pc:sldMk cId="2825732788" sldId="305"/>
            <ac:picMk id="7" creationId="{AA6861D9-E445-00FE-D6C4-13DFFCDB8C14}"/>
          </ac:picMkLst>
        </pc:picChg>
      </pc:sldChg>
      <pc:sldChg chg="modSp mod">
        <pc:chgData name="Туяра Константинова" userId="3ed96dd7c997f97e" providerId="LiveId" clId="{42E7EC20-59F8-4698-84C2-94A94E741FB4}" dt="2023-02-08T13:30:18.241" v="1200" actId="20577"/>
        <pc:sldMkLst>
          <pc:docMk/>
          <pc:sldMk cId="764382882" sldId="306"/>
        </pc:sldMkLst>
        <pc:spChg chg="mod">
          <ac:chgData name="Туяра Константинова" userId="3ed96dd7c997f97e" providerId="LiveId" clId="{42E7EC20-59F8-4698-84C2-94A94E741FB4}" dt="2023-02-08T13:30:18.241" v="1200" actId="20577"/>
          <ac:spMkLst>
            <pc:docMk/>
            <pc:sldMk cId="764382882" sldId="306"/>
            <ac:spMk id="5" creationId="{647A9F4C-2987-ADDB-AD47-32B380860002}"/>
          </ac:spMkLst>
        </pc:spChg>
      </pc:sldChg>
      <pc:sldChg chg="modSp mod">
        <pc:chgData name="Туяра Константинова" userId="3ed96dd7c997f97e" providerId="LiveId" clId="{42E7EC20-59F8-4698-84C2-94A94E741FB4}" dt="2023-02-08T11:40:06.906" v="118" actId="1076"/>
        <pc:sldMkLst>
          <pc:docMk/>
          <pc:sldMk cId="3569743291" sldId="308"/>
        </pc:sldMkLst>
        <pc:picChg chg="mod">
          <ac:chgData name="Туяра Константинова" userId="3ed96dd7c997f97e" providerId="LiveId" clId="{42E7EC20-59F8-4698-84C2-94A94E741FB4}" dt="2023-02-08T11:40:06.906" v="118" actId="1076"/>
          <ac:picMkLst>
            <pc:docMk/>
            <pc:sldMk cId="3569743291" sldId="308"/>
            <ac:picMk id="3" creationId="{8E39BE29-471A-5968-2F38-794C7E698E8A}"/>
          </ac:picMkLst>
        </pc:picChg>
      </pc:sldChg>
      <pc:sldChg chg="modSp mod">
        <pc:chgData name="Туяра Константинова" userId="3ed96dd7c997f97e" providerId="LiveId" clId="{42E7EC20-59F8-4698-84C2-94A94E741FB4}" dt="2023-02-08T13:04:49.133" v="842" actId="20577"/>
        <pc:sldMkLst>
          <pc:docMk/>
          <pc:sldMk cId="2696141078" sldId="309"/>
        </pc:sldMkLst>
        <pc:spChg chg="mod">
          <ac:chgData name="Туяра Константинова" userId="3ed96dd7c997f97e" providerId="LiveId" clId="{42E7EC20-59F8-4698-84C2-94A94E741FB4}" dt="2023-02-08T13:04:49.133" v="842" actId="20577"/>
          <ac:spMkLst>
            <pc:docMk/>
            <pc:sldMk cId="2696141078" sldId="309"/>
            <ac:spMk id="6" creationId="{EE58CB00-3729-3419-D949-571DD2ACB6A8}"/>
          </ac:spMkLst>
        </pc:spChg>
      </pc:sldChg>
      <pc:sldChg chg="modSp mod">
        <pc:chgData name="Туяра Константинова" userId="3ed96dd7c997f97e" providerId="LiveId" clId="{42E7EC20-59F8-4698-84C2-94A94E741FB4}" dt="2023-02-08T13:26:34.994" v="1193" actId="1076"/>
        <pc:sldMkLst>
          <pc:docMk/>
          <pc:sldMk cId="4106107348" sldId="310"/>
        </pc:sldMkLst>
        <pc:spChg chg="mod">
          <ac:chgData name="Туяра Константинова" userId="3ed96dd7c997f97e" providerId="LiveId" clId="{42E7EC20-59F8-4698-84C2-94A94E741FB4}" dt="2023-02-08T13:23:59.212" v="1192" actId="1076"/>
          <ac:spMkLst>
            <pc:docMk/>
            <pc:sldMk cId="4106107348" sldId="310"/>
            <ac:spMk id="5" creationId="{1FFF52FB-B212-AAA7-01A2-839F56257AC6}"/>
          </ac:spMkLst>
        </pc:spChg>
        <pc:picChg chg="mod">
          <ac:chgData name="Туяра Константинова" userId="3ed96dd7c997f97e" providerId="LiveId" clId="{42E7EC20-59F8-4698-84C2-94A94E741FB4}" dt="2023-02-08T13:26:34.994" v="1193" actId="1076"/>
          <ac:picMkLst>
            <pc:docMk/>
            <pc:sldMk cId="4106107348" sldId="310"/>
            <ac:picMk id="4" creationId="{ABB13392-EEEC-76D2-C23D-D6117501A16A}"/>
          </ac:picMkLst>
        </pc:picChg>
      </pc:sldChg>
      <pc:sldChg chg="addSp modSp mod">
        <pc:chgData name="Туяра Константинова" userId="3ed96dd7c997f97e" providerId="LiveId" clId="{42E7EC20-59F8-4698-84C2-94A94E741FB4}" dt="2023-02-08T14:07:57.761" v="1238" actId="1076"/>
        <pc:sldMkLst>
          <pc:docMk/>
          <pc:sldMk cId="617533221" sldId="311"/>
        </pc:sldMkLst>
        <pc:picChg chg="add mod">
          <ac:chgData name="Туяра Константинова" userId="3ed96dd7c997f97e" providerId="LiveId" clId="{42E7EC20-59F8-4698-84C2-94A94E741FB4}" dt="2023-02-08T14:05:06.977" v="1231" actId="1076"/>
          <ac:picMkLst>
            <pc:docMk/>
            <pc:sldMk cId="617533221" sldId="311"/>
            <ac:picMk id="4" creationId="{B2333576-7773-3710-3787-A446DDC7F9DE}"/>
          </ac:picMkLst>
        </pc:picChg>
        <pc:picChg chg="add mod">
          <ac:chgData name="Туяра Константинова" userId="3ed96dd7c997f97e" providerId="LiveId" clId="{42E7EC20-59F8-4698-84C2-94A94E741FB4}" dt="2023-02-08T13:53:33.957" v="1226" actId="1076"/>
          <ac:picMkLst>
            <pc:docMk/>
            <pc:sldMk cId="617533221" sldId="311"/>
            <ac:picMk id="5" creationId="{0089218C-2C4D-DB2C-E788-F7BE1719786D}"/>
          </ac:picMkLst>
        </pc:picChg>
        <pc:picChg chg="add mod">
          <ac:chgData name="Туяра Константинова" userId="3ed96dd7c997f97e" providerId="LiveId" clId="{42E7EC20-59F8-4698-84C2-94A94E741FB4}" dt="2023-02-08T13:53:32.829" v="1225" actId="1076"/>
          <ac:picMkLst>
            <pc:docMk/>
            <pc:sldMk cId="617533221" sldId="311"/>
            <ac:picMk id="6" creationId="{7D6859BC-60D3-80CB-0935-2D1D1BADD57C}"/>
          </ac:picMkLst>
        </pc:picChg>
        <pc:picChg chg="add mod">
          <ac:chgData name="Туяра Константинова" userId="3ed96dd7c997f97e" providerId="LiveId" clId="{42E7EC20-59F8-4698-84C2-94A94E741FB4}" dt="2023-02-08T14:05:21.625" v="1233" actId="14100"/>
          <ac:picMkLst>
            <pc:docMk/>
            <pc:sldMk cId="617533221" sldId="311"/>
            <ac:picMk id="7" creationId="{6142A3A3-86A0-62FD-21DD-9C6C9852D79F}"/>
          </ac:picMkLst>
        </pc:picChg>
        <pc:picChg chg="add mod">
          <ac:chgData name="Туяра Константинова" userId="3ed96dd7c997f97e" providerId="LiveId" clId="{42E7EC20-59F8-4698-84C2-94A94E741FB4}" dt="2023-02-08T14:07:57.761" v="1238" actId="1076"/>
          <ac:picMkLst>
            <pc:docMk/>
            <pc:sldMk cId="617533221" sldId="311"/>
            <ac:picMk id="8" creationId="{07141160-9FD8-BB7E-09F6-4FFBD9FD08C7}"/>
          </ac:picMkLst>
        </pc:picChg>
      </pc:sldChg>
      <pc:sldChg chg="modSp mod">
        <pc:chgData name="Туяра Константинова" userId="3ed96dd7c997f97e" providerId="LiveId" clId="{42E7EC20-59F8-4698-84C2-94A94E741FB4}" dt="2023-02-08T12:36:29.861" v="690" actId="2164"/>
        <pc:sldMkLst>
          <pc:docMk/>
          <pc:sldMk cId="965794009" sldId="312"/>
        </pc:sldMkLst>
        <pc:graphicFrameChg chg="modGraphic">
          <ac:chgData name="Туяра Константинова" userId="3ed96dd7c997f97e" providerId="LiveId" clId="{42E7EC20-59F8-4698-84C2-94A94E741FB4}" dt="2023-02-08T12:36:29.861" v="690" actId="2164"/>
          <ac:graphicFrameMkLst>
            <pc:docMk/>
            <pc:sldMk cId="965794009" sldId="312"/>
            <ac:graphicFrameMk id="4" creationId="{DD27982C-771D-4C0F-BE0F-09ABE6500527}"/>
          </ac:graphicFrameMkLst>
        </pc:graphicFrameChg>
      </pc:sldChg>
      <pc:sldChg chg="modSp mod">
        <pc:chgData name="Туяра Константинова" userId="3ed96dd7c997f97e" providerId="LiveId" clId="{42E7EC20-59F8-4698-84C2-94A94E741FB4}" dt="2023-02-09T03:06:43.027" v="1296" actId="207"/>
        <pc:sldMkLst>
          <pc:docMk/>
          <pc:sldMk cId="1059813690" sldId="324"/>
        </pc:sldMkLst>
        <pc:graphicFrameChg chg="modGraphic">
          <ac:chgData name="Туяра Константинова" userId="3ed96dd7c997f97e" providerId="LiveId" clId="{42E7EC20-59F8-4698-84C2-94A94E741FB4}" dt="2023-02-09T03:06:43.027" v="1296" actId="207"/>
          <ac:graphicFrameMkLst>
            <pc:docMk/>
            <pc:sldMk cId="1059813690" sldId="324"/>
            <ac:graphicFrameMk id="4" creationId="{DFFA97E4-7FD4-D6B0-85AD-DE73553DF188}"/>
          </ac:graphicFrameMkLst>
        </pc:graphicFrameChg>
      </pc:sldChg>
      <pc:sldChg chg="addSp delSp modSp mod">
        <pc:chgData name="Туяра Константинова" userId="3ed96dd7c997f97e" providerId="LiveId" clId="{42E7EC20-59F8-4698-84C2-94A94E741FB4}" dt="2023-02-08T13:26:55.170" v="1194" actId="1076"/>
        <pc:sldMkLst>
          <pc:docMk/>
          <pc:sldMk cId="4218599349" sldId="327"/>
        </pc:sldMkLst>
        <pc:picChg chg="mod">
          <ac:chgData name="Туяра Константинова" userId="3ed96dd7c997f97e" providerId="LiveId" clId="{42E7EC20-59F8-4698-84C2-94A94E741FB4}" dt="2023-02-08T13:07:28.056" v="865" actId="1076"/>
          <ac:picMkLst>
            <pc:docMk/>
            <pc:sldMk cId="4218599349" sldId="327"/>
            <ac:picMk id="4" creationId="{B9DBFF14-3F1C-9388-BA39-C4485A47C229}"/>
          </ac:picMkLst>
        </pc:picChg>
        <pc:picChg chg="del mod">
          <ac:chgData name="Туяра Константинова" userId="3ed96dd7c997f97e" providerId="LiveId" clId="{42E7EC20-59F8-4698-84C2-94A94E741FB4}" dt="2023-02-08T13:07:10.575" v="859" actId="21"/>
          <ac:picMkLst>
            <pc:docMk/>
            <pc:sldMk cId="4218599349" sldId="327"/>
            <ac:picMk id="5" creationId="{16DF5D7A-AC28-A71A-93BD-948DE4D926BF}"/>
          </ac:picMkLst>
        </pc:picChg>
        <pc:picChg chg="add mod modCrop">
          <ac:chgData name="Туяра Константинова" userId="3ed96dd7c997f97e" providerId="LiveId" clId="{42E7EC20-59F8-4698-84C2-94A94E741FB4}" dt="2023-02-08T13:26:55.170" v="1194" actId="1076"/>
          <ac:picMkLst>
            <pc:docMk/>
            <pc:sldMk cId="4218599349" sldId="327"/>
            <ac:picMk id="6" creationId="{3988ABCE-41C2-12CF-EE8C-BEF3BEE9F365}"/>
          </ac:picMkLst>
        </pc:picChg>
        <pc:picChg chg="del">
          <ac:chgData name="Туяра Константинова" userId="3ed96dd7c997f97e" providerId="LiveId" clId="{42E7EC20-59F8-4698-84C2-94A94E741FB4}" dt="2023-02-08T13:07:23.839" v="862" actId="478"/>
          <ac:picMkLst>
            <pc:docMk/>
            <pc:sldMk cId="4218599349" sldId="327"/>
            <ac:picMk id="7" creationId="{54598159-2B2E-AA6C-9316-4248FB41874F}"/>
          </ac:picMkLst>
        </pc:picChg>
      </pc:sldChg>
      <pc:sldChg chg="addSp modSp mod">
        <pc:chgData name="Туяра Константинова" userId="3ed96dd7c997f97e" providerId="LiveId" clId="{42E7EC20-59F8-4698-84C2-94A94E741FB4}" dt="2023-02-08T12:52:30.529" v="704" actId="1076"/>
        <pc:sldMkLst>
          <pc:docMk/>
          <pc:sldMk cId="3512950865" sldId="334"/>
        </pc:sldMkLst>
        <pc:picChg chg="add mod">
          <ac:chgData name="Туяра Константинова" userId="3ed96dd7c997f97e" providerId="LiveId" clId="{42E7EC20-59F8-4698-84C2-94A94E741FB4}" dt="2023-02-08T12:52:30.529" v="704" actId="1076"/>
          <ac:picMkLst>
            <pc:docMk/>
            <pc:sldMk cId="3512950865" sldId="334"/>
            <ac:picMk id="2" creationId="{B30D4BDB-7B33-79F3-05BE-20D809636C7B}"/>
          </ac:picMkLst>
        </pc:picChg>
        <pc:picChg chg="mod">
          <ac:chgData name="Туяра Константинова" userId="3ed96dd7c997f97e" providerId="LiveId" clId="{42E7EC20-59F8-4698-84C2-94A94E741FB4}" dt="2023-02-08T12:52:29.183" v="703" actId="14100"/>
          <ac:picMkLst>
            <pc:docMk/>
            <pc:sldMk cId="3512950865" sldId="334"/>
            <ac:picMk id="5" creationId="{DE85BC18-F95D-5698-6E09-07F4AB02EED1}"/>
          </ac:picMkLst>
        </pc:picChg>
      </pc:sldChg>
      <pc:sldChg chg="addSp modSp mod">
        <pc:chgData name="Туяра Константинова" userId="3ed96dd7c997f97e" providerId="LiveId" clId="{42E7EC20-59F8-4698-84C2-94A94E741FB4}" dt="2023-02-09T03:06:14.862" v="1285" actId="1076"/>
        <pc:sldMkLst>
          <pc:docMk/>
          <pc:sldMk cId="1929008984" sldId="335"/>
        </pc:sldMkLst>
        <pc:picChg chg="add mod">
          <ac:chgData name="Туяра Константинова" userId="3ed96dd7c997f97e" providerId="LiveId" clId="{42E7EC20-59F8-4698-84C2-94A94E741FB4}" dt="2023-02-09T03:06:14.862" v="1285" actId="1076"/>
          <ac:picMkLst>
            <pc:docMk/>
            <pc:sldMk cId="1929008984" sldId="335"/>
            <ac:picMk id="4" creationId="{BD42800F-134A-858C-06A6-3BA8339219B3}"/>
          </ac:picMkLst>
        </pc:picChg>
        <pc:picChg chg="mod">
          <ac:chgData name="Туяра Константинова" userId="3ed96dd7c997f97e" providerId="LiveId" clId="{42E7EC20-59F8-4698-84C2-94A94E741FB4}" dt="2023-02-08T13:09:27.006" v="872" actId="1076"/>
          <ac:picMkLst>
            <pc:docMk/>
            <pc:sldMk cId="1929008984" sldId="335"/>
            <ac:picMk id="5" creationId="{E70CEE45-7B55-C840-33A0-808745905670}"/>
          </ac:picMkLst>
        </pc:picChg>
      </pc:sldChg>
      <pc:sldChg chg="addSp delSp modSp mod">
        <pc:chgData name="Туяра Константинова" userId="3ed96dd7c997f97e" providerId="LiveId" clId="{42E7EC20-59F8-4698-84C2-94A94E741FB4}" dt="2023-02-09T03:51:50.275" v="1300" actId="20577"/>
        <pc:sldMkLst>
          <pc:docMk/>
          <pc:sldMk cId="1917098173" sldId="336"/>
        </pc:sldMkLst>
        <pc:spChg chg="mod">
          <ac:chgData name="Туяра Константинова" userId="3ed96dd7c997f97e" providerId="LiveId" clId="{42E7EC20-59F8-4698-84C2-94A94E741FB4}" dt="2023-02-09T03:51:50.275" v="1300" actId="20577"/>
          <ac:spMkLst>
            <pc:docMk/>
            <pc:sldMk cId="1917098173" sldId="336"/>
            <ac:spMk id="2" creationId="{CAC457DB-0DC4-CF41-B707-1D4A68EE6717}"/>
          </ac:spMkLst>
        </pc:spChg>
        <pc:picChg chg="add mod modCrop">
          <ac:chgData name="Туяра Константинова" userId="3ed96dd7c997f97e" providerId="LiveId" clId="{42E7EC20-59F8-4698-84C2-94A94E741FB4}" dt="2023-02-08T11:27:35.121" v="103" actId="1076"/>
          <ac:picMkLst>
            <pc:docMk/>
            <pc:sldMk cId="1917098173" sldId="336"/>
            <ac:picMk id="5" creationId="{56CD4689-27CC-E479-05D6-669DE639081A}"/>
          </ac:picMkLst>
        </pc:picChg>
        <pc:picChg chg="add mod">
          <ac:chgData name="Туяра Константинова" userId="3ed96dd7c997f97e" providerId="LiveId" clId="{42E7EC20-59F8-4698-84C2-94A94E741FB4}" dt="2023-02-08T11:40:07.106" v="119" actId="1076"/>
          <ac:picMkLst>
            <pc:docMk/>
            <pc:sldMk cId="1917098173" sldId="336"/>
            <ac:picMk id="6" creationId="{553348CF-ABE8-AF30-6D4F-7A41FFAFD87F}"/>
          </ac:picMkLst>
        </pc:picChg>
        <pc:picChg chg="add del mod">
          <ac:chgData name="Туяра Константинова" userId="3ed96dd7c997f97e" providerId="LiveId" clId="{42E7EC20-59F8-4698-84C2-94A94E741FB4}" dt="2023-02-08T12:18:38.147" v="127" actId="478"/>
          <ac:picMkLst>
            <pc:docMk/>
            <pc:sldMk cId="1917098173" sldId="336"/>
            <ac:picMk id="7" creationId="{E2B1006F-EB30-83E2-C578-E70E5C3CC433}"/>
          </ac:picMkLst>
        </pc:picChg>
        <pc:picChg chg="add mod">
          <ac:chgData name="Туяра Константинова" userId="3ed96dd7c997f97e" providerId="LiveId" clId="{42E7EC20-59F8-4698-84C2-94A94E741FB4}" dt="2023-02-08T12:21:43.806" v="134" actId="1076"/>
          <ac:picMkLst>
            <pc:docMk/>
            <pc:sldMk cId="1917098173" sldId="336"/>
            <ac:picMk id="8" creationId="{9E04AE82-D4BF-D6ED-394D-0F7011F2AF30}"/>
          </ac:picMkLst>
        </pc:picChg>
      </pc:sldChg>
      <pc:sldChg chg="addSp modSp new mod">
        <pc:chgData name="Туяра Константинова" userId="3ed96dd7c997f97e" providerId="LiveId" clId="{42E7EC20-59F8-4698-84C2-94A94E741FB4}" dt="2023-02-09T03:51:46.022" v="1298" actId="20577"/>
        <pc:sldMkLst>
          <pc:docMk/>
          <pc:sldMk cId="1717120717" sldId="337"/>
        </pc:sldMkLst>
        <pc:spChg chg="mod">
          <ac:chgData name="Туяра Константинова" userId="3ed96dd7c997f97e" providerId="LiveId" clId="{42E7EC20-59F8-4698-84C2-94A94E741FB4}" dt="2023-02-09T03:51:46.022" v="1298" actId="20577"/>
          <ac:spMkLst>
            <pc:docMk/>
            <pc:sldMk cId="1717120717" sldId="337"/>
            <ac:spMk id="2" creationId="{65653296-737A-231F-8169-5501448BCE8C}"/>
          </ac:spMkLst>
        </pc:spChg>
        <pc:graphicFrameChg chg="add mod modGraphic">
          <ac:chgData name="Туяра Константинова" userId="3ed96dd7c997f97e" providerId="LiveId" clId="{42E7EC20-59F8-4698-84C2-94A94E741FB4}" dt="2023-02-08T12:35:27.375" v="689" actId="123"/>
          <ac:graphicFrameMkLst>
            <pc:docMk/>
            <pc:sldMk cId="1717120717" sldId="337"/>
            <ac:graphicFrameMk id="4" creationId="{52D4AE9A-CB90-BEAC-ACB0-AD460DA9EA5C}"/>
          </ac:graphicFrameMkLst>
        </pc:graphicFrameChg>
      </pc:sldChg>
      <pc:sldChg chg="addSp delSp modSp new mod">
        <pc:chgData name="Туяра Константинова" userId="3ed96dd7c997f97e" providerId="LiveId" clId="{42E7EC20-59F8-4698-84C2-94A94E741FB4}" dt="2023-02-08T13:10:25.734" v="873" actId="1076"/>
        <pc:sldMkLst>
          <pc:docMk/>
          <pc:sldMk cId="4016990700" sldId="338"/>
        </pc:sldMkLst>
        <pc:spChg chg="del">
          <ac:chgData name="Туяра Константинова" userId="3ed96dd7c997f97e" providerId="LiveId" clId="{42E7EC20-59F8-4698-84C2-94A94E741FB4}" dt="2023-02-08T13:03:10.754" v="764" actId="478"/>
          <ac:spMkLst>
            <pc:docMk/>
            <pc:sldMk cId="4016990700" sldId="338"/>
            <ac:spMk id="2" creationId="{FA87236D-D5F6-18FC-CD23-DBD65961BB53}"/>
          </ac:spMkLst>
        </pc:spChg>
        <pc:picChg chg="add mod">
          <ac:chgData name="Туяра Константинова" userId="3ed96dd7c997f97e" providerId="LiveId" clId="{42E7EC20-59F8-4698-84C2-94A94E741FB4}" dt="2023-02-08T13:10:25.734" v="873" actId="1076"/>
          <ac:picMkLst>
            <pc:docMk/>
            <pc:sldMk cId="4016990700" sldId="338"/>
            <ac:picMk id="4" creationId="{0A2401B9-5AFF-D8FB-C12F-0DB40DA49C0B}"/>
          </ac:picMkLst>
        </pc:picChg>
      </pc:sldChg>
      <pc:sldChg chg="addSp modSp new mod">
        <pc:chgData name="Туяра Константинова" userId="3ed96dd7c997f97e" providerId="LiveId" clId="{42E7EC20-59F8-4698-84C2-94A94E741FB4}" dt="2023-02-08T13:07:54" v="871" actId="1076"/>
        <pc:sldMkLst>
          <pc:docMk/>
          <pc:sldMk cId="1052212078" sldId="339"/>
        </pc:sldMkLst>
        <pc:spChg chg="mod">
          <ac:chgData name="Туяра Константинова" userId="3ed96dd7c997f97e" providerId="LiveId" clId="{42E7EC20-59F8-4698-84C2-94A94E741FB4}" dt="2023-02-08T13:07:49.339" v="868" actId="122"/>
          <ac:spMkLst>
            <pc:docMk/>
            <pc:sldMk cId="1052212078" sldId="339"/>
            <ac:spMk id="2" creationId="{A55BAA1E-4597-55CD-FDEA-82332D14994F}"/>
          </ac:spMkLst>
        </pc:spChg>
        <pc:picChg chg="add mod">
          <ac:chgData name="Туяра Константинова" userId="3ed96dd7c997f97e" providerId="LiveId" clId="{42E7EC20-59F8-4698-84C2-94A94E741FB4}" dt="2023-02-08T13:07:54" v="871" actId="1076"/>
          <ac:picMkLst>
            <pc:docMk/>
            <pc:sldMk cId="1052212078" sldId="339"/>
            <ac:picMk id="4" creationId="{38C226B0-B5C5-59FB-1EFF-CF0069B52B01}"/>
          </ac:picMkLst>
        </pc:picChg>
      </pc:sldChg>
      <pc:sldChg chg="modSp new mod">
        <pc:chgData name="Туяра Константинова" userId="3ed96dd7c997f97e" providerId="LiveId" clId="{42E7EC20-59F8-4698-84C2-94A94E741FB4}" dt="2023-02-09T03:54:23.483" v="1315" actId="255"/>
        <pc:sldMkLst>
          <pc:docMk/>
          <pc:sldMk cId="2078549829" sldId="340"/>
        </pc:sldMkLst>
        <pc:spChg chg="mod">
          <ac:chgData name="Туяра Константинова" userId="3ed96dd7c997f97e" providerId="LiveId" clId="{42E7EC20-59F8-4698-84C2-94A94E741FB4}" dt="2023-02-09T03:54:23.483" v="1315" actId="255"/>
          <ac:spMkLst>
            <pc:docMk/>
            <pc:sldMk cId="2078549829" sldId="340"/>
            <ac:spMk id="2" creationId="{BDBDA0B1-03BA-16BE-E12C-157BE7FF7207}"/>
          </ac:spMkLst>
        </pc:spChg>
      </pc:sldChg>
    </pc:docChg>
  </pc:docChgLst>
  <pc:docChgLst>
    <pc:chgData name="Туяра Константинова" userId="3ed96dd7c997f97e" providerId="LiveId" clId="{58403E2C-DE6F-4914-B9BF-27A8503EC151}"/>
    <pc:docChg chg="modSld">
      <pc:chgData name="Туяра Константинова" userId="3ed96dd7c997f97e" providerId="LiveId" clId="{58403E2C-DE6F-4914-B9BF-27A8503EC151}" dt="2023-02-13T00:56:04.791" v="7" actId="20577"/>
      <pc:docMkLst>
        <pc:docMk/>
      </pc:docMkLst>
      <pc:sldChg chg="modSp mod">
        <pc:chgData name="Туяра Константинова" userId="3ed96dd7c997f97e" providerId="LiveId" clId="{58403E2C-DE6F-4914-B9BF-27A8503EC151}" dt="2023-02-13T00:56:04.791" v="7" actId="20577"/>
        <pc:sldMkLst>
          <pc:docMk/>
          <pc:sldMk cId="4106107348" sldId="310"/>
        </pc:sldMkLst>
        <pc:spChg chg="mod">
          <ac:chgData name="Туяра Константинова" userId="3ed96dd7c997f97e" providerId="LiveId" clId="{58403E2C-DE6F-4914-B9BF-27A8503EC151}" dt="2023-02-13T00:56:04.791" v="7" actId="20577"/>
          <ac:spMkLst>
            <pc:docMk/>
            <pc:sldMk cId="4106107348" sldId="310"/>
            <ac:spMk id="5" creationId="{1FFF52FB-B212-AAA7-01A2-839F56257AC6}"/>
          </ac:spMkLst>
        </pc:spChg>
      </pc:sldChg>
      <pc:sldChg chg="modSp mod">
        <pc:chgData name="Туяра Константинова" userId="3ed96dd7c997f97e" providerId="LiveId" clId="{58403E2C-DE6F-4914-B9BF-27A8503EC151}" dt="2023-02-13T00:51:28.327" v="3" actId="1076"/>
        <pc:sldMkLst>
          <pc:docMk/>
          <pc:sldMk cId="2795806791" sldId="348"/>
        </pc:sldMkLst>
        <pc:picChg chg="mod">
          <ac:chgData name="Туяра Константинова" userId="3ed96dd7c997f97e" providerId="LiveId" clId="{58403E2C-DE6F-4914-B9BF-27A8503EC151}" dt="2023-02-13T00:51:24.930" v="0" actId="1076"/>
          <ac:picMkLst>
            <pc:docMk/>
            <pc:sldMk cId="2795806791" sldId="348"/>
            <ac:picMk id="10" creationId="{00000000-0000-0000-0000-000000000000}"/>
          </ac:picMkLst>
        </pc:picChg>
        <pc:picChg chg="mod">
          <ac:chgData name="Туяра Константинова" userId="3ed96dd7c997f97e" providerId="LiveId" clId="{58403E2C-DE6F-4914-B9BF-27A8503EC151}" dt="2023-02-13T00:51:28.327" v="3" actId="1076"/>
          <ac:picMkLst>
            <pc:docMk/>
            <pc:sldMk cId="2795806791" sldId="348"/>
            <ac:picMk id="11" creationId="{00000000-0000-0000-0000-000000000000}"/>
          </ac:picMkLst>
        </pc:picChg>
        <pc:picChg chg="mod">
          <ac:chgData name="Туяра Константинова" userId="3ed96dd7c997f97e" providerId="LiveId" clId="{58403E2C-DE6F-4914-B9BF-27A8503EC151}" dt="2023-02-13T00:51:26.951" v="2" actId="1076"/>
          <ac:picMkLst>
            <pc:docMk/>
            <pc:sldMk cId="2795806791" sldId="348"/>
            <ac:picMk id="12" creationId="{00000000-0000-0000-0000-000000000000}"/>
          </ac:picMkLst>
        </pc:picChg>
        <pc:picChg chg="mod">
          <ac:chgData name="Туяра Константинова" userId="3ed96dd7c997f97e" providerId="LiveId" clId="{58403E2C-DE6F-4914-B9BF-27A8503EC151}" dt="2023-02-13T00:51:25.926" v="1" actId="1076"/>
          <ac:picMkLst>
            <pc:docMk/>
            <pc:sldMk cId="2795806791" sldId="348"/>
            <ac:picMk id="13" creationId="{00000000-0000-0000-0000-000000000000}"/>
          </ac:picMkLst>
        </pc:picChg>
      </pc:sldChg>
    </pc:docChg>
  </pc:docChgLst>
</pc:chgInfo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_rels/chart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55707620359197"/>
          <c:y val="6.0740402158256081E-2"/>
          <c:w val="0.79749922146666818"/>
          <c:h val="0.666925138117037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7280689836278269E-2"/>
                  <c:y val="-4.886733451037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E0-4C0A-82E8-A352F0C64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ВиВ 17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0-4C0A-82E8-A352F0C642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7971331646727964E-2"/>
                  <c:y val="-7.4892076003356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42793682264812"/>
                      <c:h val="7.37144945960305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4E0-4C0A-82E8-A352F0C64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ВиВ 17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E0-4C0A-82E8-A352F0C642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6220288"/>
        <c:axId val="226246656"/>
        <c:axId val="219738560"/>
      </c:bar3DChart>
      <c:catAx>
        <c:axId val="2262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246656"/>
        <c:crosses val="autoZero"/>
        <c:auto val="1"/>
        <c:lblAlgn val="ctr"/>
        <c:lblOffset val="100"/>
        <c:noMultiLvlLbl val="0"/>
      </c:catAx>
      <c:valAx>
        <c:axId val="22624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220288"/>
        <c:crosses val="autoZero"/>
        <c:crossBetween val="between"/>
      </c:valAx>
      <c:serAx>
        <c:axId val="219738560"/>
        <c:scaling>
          <c:orientation val="minMax"/>
        </c:scaling>
        <c:delete val="1"/>
        <c:axPos val="b"/>
        <c:majorTickMark val="none"/>
        <c:minorTickMark val="none"/>
        <c:tickLblPos val="nextTo"/>
        <c:crossAx val="22624665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7280689836278269E-2"/>
                  <c:y val="-4.886733451037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32-43E2-AE02-7374384BB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ЭГО-15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2-43E2-AE02-7374384BB3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7971331646727964E-2"/>
                  <c:y val="-7.4892076003356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42793682264812"/>
                      <c:h val="7.37144945960305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132-43E2-AE02-7374384BB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ЭГО-15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32-43E2-AE02-7374384BB3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6800384"/>
        <c:axId val="226801920"/>
        <c:axId val="226056832"/>
      </c:bar3DChart>
      <c:catAx>
        <c:axId val="2268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801920"/>
        <c:crosses val="autoZero"/>
        <c:auto val="1"/>
        <c:lblAlgn val="ctr"/>
        <c:lblOffset val="100"/>
        <c:noMultiLvlLbl val="0"/>
      </c:catAx>
      <c:valAx>
        <c:axId val="22680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800384"/>
        <c:crosses val="autoZero"/>
        <c:crossBetween val="between"/>
      </c:valAx>
      <c:serAx>
        <c:axId val="226056832"/>
        <c:scaling>
          <c:orientation val="minMax"/>
        </c:scaling>
        <c:delete val="1"/>
        <c:axPos val="b"/>
        <c:majorTickMark val="none"/>
        <c:minorTickMark val="none"/>
        <c:tickLblPos val="nextTo"/>
        <c:crossAx val="22680192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55707620359197"/>
          <c:y val="6.0740402158256081E-2"/>
          <c:w val="0.79749922146666818"/>
          <c:h val="0.666925138117037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7280689836278269E-2"/>
                  <c:y val="-4.8867334510372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B1-40BA-9048-B1C7C3472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ВиВ 17</c:v>
                </c:pt>
                <c:pt idx="1">
                  <c:v>ВиВ 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1-40BA-9048-B1C7C3472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7971331646727964E-2"/>
                  <c:y val="-7.4892076003356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42793682264812"/>
                      <c:h val="7.37144945960305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5B1-40BA-9048-B1C7C3472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ВиВ 17</c:v>
                </c:pt>
                <c:pt idx="1">
                  <c:v>ВиВ 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1-40BA-9048-B1C7C3472F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7431552"/>
        <c:axId val="227433088"/>
        <c:axId val="226055936"/>
      </c:bar3DChart>
      <c:catAx>
        <c:axId val="22743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433088"/>
        <c:crosses val="autoZero"/>
        <c:auto val="1"/>
        <c:lblAlgn val="ctr"/>
        <c:lblOffset val="100"/>
        <c:noMultiLvlLbl val="0"/>
      </c:catAx>
      <c:valAx>
        <c:axId val="2274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431552"/>
        <c:crosses val="autoZero"/>
        <c:crossBetween val="between"/>
      </c:valAx>
      <c:serAx>
        <c:axId val="226055936"/>
        <c:scaling>
          <c:orientation val="minMax"/>
        </c:scaling>
        <c:delete val="1"/>
        <c:axPos val="b"/>
        <c:majorTickMark val="none"/>
        <c:minorTickMark val="none"/>
        <c:tickLblPos val="nextTo"/>
        <c:crossAx val="22743308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58579666024902"/>
          <c:y val="1.8600531266171026E-2"/>
          <c:w val="0.83465737501862691"/>
          <c:h val="0.8304902433122074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897316203936589E-3"/>
                  <c:y val="-2.0610279960721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7C-41B2-876B-7A1503CA65B3}"/>
                </c:ext>
              </c:extLst>
            </c:dLbl>
            <c:dLbl>
              <c:idx val="1"/>
              <c:layout>
                <c:manualLayout>
                  <c:x val="-4.0639011659236481E-3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7C-41B2-876B-7A1503CA65B3}"/>
                </c:ext>
              </c:extLst>
            </c:dLbl>
            <c:dLbl>
              <c:idx val="2"/>
              <c:layout>
                <c:manualLayout>
                  <c:x val="-1.3546337219745494E-3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7C-41B2-876B-7A1503CA65B3}"/>
                </c:ext>
              </c:extLst>
            </c:dLbl>
            <c:dLbl>
              <c:idx val="3"/>
              <c:layout>
                <c:manualLayout>
                  <c:x val="0"/>
                  <c:y val="-1.6483329031722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7C-41B2-876B-7A1503CA65B3}"/>
                </c:ext>
              </c:extLst>
            </c:dLbl>
            <c:dLbl>
              <c:idx val="4"/>
              <c:layout>
                <c:manualLayout>
                  <c:x val="-5.4185348878982905E-3"/>
                  <c:y val="-3.061189677319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7C-41B2-876B-7A1503CA65B3}"/>
                </c:ext>
              </c:extLst>
            </c:dLbl>
            <c:dLbl>
              <c:idx val="5"/>
              <c:layout>
                <c:manualLayout>
                  <c:x val="4.0639011659236481E-3"/>
                  <c:y val="-2.119285161221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7C-41B2-876B-7A1503CA6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ЭГО 20/9</c:v>
                </c:pt>
                <c:pt idx="1">
                  <c:v>ЭГО 20/9</c:v>
                </c:pt>
                <c:pt idx="2">
                  <c:v>ЭГО 20/9</c:v>
                </c:pt>
                <c:pt idx="3">
                  <c:v>ЭГО 20/9</c:v>
                </c:pt>
                <c:pt idx="4">
                  <c:v>ЭГО 20/9</c:v>
                </c:pt>
                <c:pt idx="5">
                  <c:v>ЭГО 20/9</c:v>
                </c:pt>
                <c:pt idx="6">
                  <c:v>ЭГО 19/9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93</c:v>
                </c:pt>
                <c:pt idx="2">
                  <c:v>93</c:v>
                </c:pt>
                <c:pt idx="3">
                  <c:v>100</c:v>
                </c:pt>
                <c:pt idx="4">
                  <c:v>93</c:v>
                </c:pt>
                <c:pt idx="5">
                  <c:v>84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7C-41B2-876B-7A1503CA65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718802785382941E-2"/>
                  <c:y val="-2.4264888024611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958204749793813E-2"/>
                      <c:h val="5.72310825523683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57C-41B2-876B-7A1503CA65B3}"/>
                </c:ext>
              </c:extLst>
            </c:dLbl>
            <c:dLbl>
              <c:idx val="1"/>
              <c:layout>
                <c:manualLayout>
                  <c:x val="1.2191703497770935E-2"/>
                  <c:y val="-1.8838090321968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7C-41B2-876B-7A1503CA65B3}"/>
                </c:ext>
              </c:extLst>
            </c:dLbl>
            <c:dLbl>
              <c:idx val="2"/>
              <c:layout>
                <c:manualLayout>
                  <c:x val="0"/>
                  <c:y val="-2.119285161221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7C-41B2-876B-7A1503CA65B3}"/>
                </c:ext>
              </c:extLst>
            </c:dLbl>
            <c:dLbl>
              <c:idx val="3"/>
              <c:layout>
                <c:manualLayout>
                  <c:x val="1.8964872107643683E-2"/>
                  <c:y val="-1.8838090321968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7C-41B2-876B-7A1503CA65B3}"/>
                </c:ext>
              </c:extLst>
            </c:dLbl>
            <c:dLbl>
              <c:idx val="4"/>
              <c:layout>
                <c:manualLayout>
                  <c:x val="1.6255604663694582E-2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7C-41B2-876B-7A1503CA65B3}"/>
                </c:ext>
              </c:extLst>
            </c:dLbl>
            <c:dLbl>
              <c:idx val="5"/>
              <c:layout>
                <c:manualLayout>
                  <c:x val="1.7610238385669129E-2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7C-41B2-876B-7A1503CA6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ЭГО 20/9</c:v>
                </c:pt>
                <c:pt idx="1">
                  <c:v>ЭГО 20/9</c:v>
                </c:pt>
                <c:pt idx="2">
                  <c:v>ЭГО 20/9</c:v>
                </c:pt>
                <c:pt idx="3">
                  <c:v>ЭГО 20/9</c:v>
                </c:pt>
                <c:pt idx="4">
                  <c:v>ЭГО 20/9</c:v>
                </c:pt>
                <c:pt idx="5">
                  <c:v>ЭГО 20/9</c:v>
                </c:pt>
                <c:pt idx="6">
                  <c:v>ЭГО 19/9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64</c:v>
                </c:pt>
                <c:pt idx="1">
                  <c:v>67</c:v>
                </c:pt>
                <c:pt idx="2">
                  <c:v>79</c:v>
                </c:pt>
                <c:pt idx="3">
                  <c:v>79</c:v>
                </c:pt>
                <c:pt idx="4">
                  <c:v>75</c:v>
                </c:pt>
                <c:pt idx="5">
                  <c:v>54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57C-41B2-876B-7A1503CA65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8022144"/>
        <c:axId val="228023680"/>
        <c:axId val="226080064"/>
      </c:bar3DChart>
      <c:catAx>
        <c:axId val="2280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023680"/>
        <c:crosses val="autoZero"/>
        <c:auto val="1"/>
        <c:lblAlgn val="ctr"/>
        <c:lblOffset val="100"/>
        <c:noMultiLvlLbl val="0"/>
      </c:catAx>
      <c:valAx>
        <c:axId val="22802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022144"/>
        <c:crosses val="autoZero"/>
        <c:crossBetween val="between"/>
      </c:valAx>
      <c:serAx>
        <c:axId val="226080064"/>
        <c:scaling>
          <c:orientation val="minMax"/>
        </c:scaling>
        <c:delete val="1"/>
        <c:axPos val="b"/>
        <c:majorTickMark val="none"/>
        <c:minorTickMark val="none"/>
        <c:tickLblPos val="nextTo"/>
        <c:crossAx val="22802368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382973815979148E-2"/>
          <c:y val="1.9251232590182441E-2"/>
          <c:w val="0.83789457287862501"/>
          <c:h val="0.846032885672072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897316203936589E-3"/>
                  <c:y val="-2.0610279960721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0C-4D03-A9D6-39AEC4A0EADC}"/>
                </c:ext>
              </c:extLst>
            </c:dLbl>
            <c:dLbl>
              <c:idx val="1"/>
              <c:layout>
                <c:manualLayout>
                  <c:x val="-4.0639011659236481E-3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0C-4D03-A9D6-39AEC4A0EADC}"/>
                </c:ext>
              </c:extLst>
            </c:dLbl>
            <c:dLbl>
              <c:idx val="2"/>
              <c:layout>
                <c:manualLayout>
                  <c:x val="-1.3546337219745494E-3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0C-4D03-A9D6-39AEC4A0EADC}"/>
                </c:ext>
              </c:extLst>
            </c:dLbl>
            <c:dLbl>
              <c:idx val="3"/>
              <c:layout>
                <c:manualLayout>
                  <c:x val="0"/>
                  <c:y val="-1.6483329031722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0C-4D03-A9D6-39AEC4A0EADC}"/>
                </c:ext>
              </c:extLst>
            </c:dLbl>
            <c:dLbl>
              <c:idx val="4"/>
              <c:layout>
                <c:manualLayout>
                  <c:x val="-5.4185348878982905E-3"/>
                  <c:y val="-3.061189677319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0C-4D03-A9D6-39AEC4A0EADC}"/>
                </c:ext>
              </c:extLst>
            </c:dLbl>
            <c:dLbl>
              <c:idx val="5"/>
              <c:layout>
                <c:manualLayout>
                  <c:x val="4.0639011659236481E-3"/>
                  <c:y val="-2.119285161221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0C-4D03-A9D6-39AEC4A0E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ЭГО 20/9</c:v>
                </c:pt>
                <c:pt idx="1">
                  <c:v>ЭГО 20/9</c:v>
                </c:pt>
                <c:pt idx="2">
                  <c:v>ТиТО-22</c:v>
                </c:pt>
                <c:pt idx="3">
                  <c:v>ЭГО 20/9</c:v>
                </c:pt>
                <c:pt idx="4">
                  <c:v>ЭГО 19/9</c:v>
                </c:pt>
                <c:pt idx="5">
                  <c:v>ЭГО20/9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</c:v>
                </c:pt>
                <c:pt idx="1">
                  <c:v>82</c:v>
                </c:pt>
                <c:pt idx="2">
                  <c:v>78</c:v>
                </c:pt>
                <c:pt idx="3">
                  <c:v>91</c:v>
                </c:pt>
                <c:pt idx="4">
                  <c:v>79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0C-4D03-A9D6-39AEC4A0EA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718802785382941E-2"/>
                  <c:y val="-2.4264888024611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958204749793813E-2"/>
                      <c:h val="5.72310825523683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20C-4D03-A9D6-39AEC4A0EADC}"/>
                </c:ext>
              </c:extLst>
            </c:dLbl>
            <c:dLbl>
              <c:idx val="1"/>
              <c:layout>
                <c:manualLayout>
                  <c:x val="1.2191703497770935E-2"/>
                  <c:y val="-1.8838090321968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0C-4D03-A9D6-39AEC4A0EADC}"/>
                </c:ext>
              </c:extLst>
            </c:dLbl>
            <c:dLbl>
              <c:idx val="2"/>
              <c:layout>
                <c:manualLayout>
                  <c:x val="0"/>
                  <c:y val="-2.119285161221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0C-4D03-A9D6-39AEC4A0EADC}"/>
                </c:ext>
              </c:extLst>
            </c:dLbl>
            <c:dLbl>
              <c:idx val="3"/>
              <c:layout>
                <c:manualLayout>
                  <c:x val="1.8964872107643683E-2"/>
                  <c:y val="-1.8838090321968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0C-4D03-A9D6-39AEC4A0EADC}"/>
                </c:ext>
              </c:extLst>
            </c:dLbl>
            <c:dLbl>
              <c:idx val="4"/>
              <c:layout>
                <c:manualLayout>
                  <c:x val="1.6255604663694582E-2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0C-4D03-A9D6-39AEC4A0EADC}"/>
                </c:ext>
              </c:extLst>
            </c:dLbl>
            <c:dLbl>
              <c:idx val="5"/>
              <c:layout>
                <c:manualLayout>
                  <c:x val="1.7610238385669129E-2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0C-4D03-A9D6-39AEC4A0E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ЭГО 20/9</c:v>
                </c:pt>
                <c:pt idx="1">
                  <c:v>ЭГО 20/9</c:v>
                </c:pt>
                <c:pt idx="2">
                  <c:v>ТиТО-22</c:v>
                </c:pt>
                <c:pt idx="3">
                  <c:v>ЭГО 20/9</c:v>
                </c:pt>
                <c:pt idx="4">
                  <c:v>ЭГО 19/9</c:v>
                </c:pt>
                <c:pt idx="5">
                  <c:v>ЭГО20/9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73</c:v>
                </c:pt>
                <c:pt idx="1">
                  <c:v>73</c:v>
                </c:pt>
                <c:pt idx="2">
                  <c:v>70</c:v>
                </c:pt>
                <c:pt idx="3">
                  <c:v>73</c:v>
                </c:pt>
                <c:pt idx="4">
                  <c:v>71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20C-4D03-A9D6-39AEC4A0EA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8706176"/>
        <c:axId val="228707712"/>
        <c:axId val="226082304"/>
      </c:bar3DChart>
      <c:catAx>
        <c:axId val="2287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707712"/>
        <c:crosses val="autoZero"/>
        <c:auto val="1"/>
        <c:lblAlgn val="ctr"/>
        <c:lblOffset val="100"/>
        <c:noMultiLvlLbl val="0"/>
      </c:catAx>
      <c:valAx>
        <c:axId val="22870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706176"/>
        <c:crosses val="autoZero"/>
        <c:crossBetween val="between"/>
      </c:valAx>
      <c:serAx>
        <c:axId val="226082304"/>
        <c:scaling>
          <c:orientation val="minMax"/>
        </c:scaling>
        <c:delete val="1"/>
        <c:axPos val="b"/>
        <c:majorTickMark val="none"/>
        <c:minorTickMark val="none"/>
        <c:tickLblPos val="nextTo"/>
        <c:crossAx val="22870771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382973815979148E-2"/>
          <c:y val="1.9251232590182441E-2"/>
          <c:w val="0.83789457287862501"/>
          <c:h val="0.846032885672072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2.897316203936589E-3"/>
                  <c:y val="-2.0610279960721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0C-4D03-A9D6-39AEC4A0EADC}"/>
                </c:ext>
              </c:extLst>
            </c:dLbl>
            <c:dLbl>
              <c:idx val="2"/>
              <c:layout>
                <c:manualLayout>
                  <c:x val="-4.0639011659236481E-3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0C-4D03-A9D6-39AEC4A0EADC}"/>
                </c:ext>
              </c:extLst>
            </c:dLbl>
            <c:dLbl>
              <c:idx val="3"/>
              <c:layout>
                <c:manualLayout>
                  <c:x val="-1.3546337219745494E-3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0C-4D03-A9D6-39AEC4A0EADC}"/>
                </c:ext>
              </c:extLst>
            </c:dLbl>
            <c:dLbl>
              <c:idx val="4"/>
              <c:layout>
                <c:manualLayout>
                  <c:x val="0"/>
                  <c:y val="-1.6483329031722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0C-4D03-A9D6-39AEC4A0EADC}"/>
                </c:ext>
              </c:extLst>
            </c:dLbl>
            <c:dLbl>
              <c:idx val="5"/>
              <c:layout>
                <c:manualLayout>
                  <c:x val="-5.4185348878982905E-3"/>
                  <c:y val="-3.061189677319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0C-4D03-A9D6-39AEC4A0E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ЭГО 20/9 з/о</c:v>
                </c:pt>
                <c:pt idx="1">
                  <c:v>ЭГО 20/9 з/о</c:v>
                </c:pt>
                <c:pt idx="2">
                  <c:v>ЭГО 20/9 з/о</c:v>
                </c:pt>
                <c:pt idx="3">
                  <c:v>ЭГО 20/9 з/о</c:v>
                </c:pt>
                <c:pt idx="4">
                  <c:v>ЭГО 20/9 з/о</c:v>
                </c:pt>
                <c:pt idx="5">
                  <c:v>ТиТО 22 з/о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0C-4D03-A9D6-39AEC4A0EA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2.0718802785382941E-2"/>
                  <c:y val="-2.4264888024611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958204749793813E-2"/>
                      <c:h val="5.72310825523683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20C-4D03-A9D6-39AEC4A0EADC}"/>
                </c:ext>
              </c:extLst>
            </c:dLbl>
            <c:dLbl>
              <c:idx val="2"/>
              <c:layout>
                <c:manualLayout>
                  <c:x val="1.2191703497770935E-2"/>
                  <c:y val="-1.8838090321968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0C-4D03-A9D6-39AEC4A0EADC}"/>
                </c:ext>
              </c:extLst>
            </c:dLbl>
            <c:dLbl>
              <c:idx val="3"/>
              <c:layout>
                <c:manualLayout>
                  <c:x val="0"/>
                  <c:y val="-2.119285161221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0C-4D03-A9D6-39AEC4A0EADC}"/>
                </c:ext>
              </c:extLst>
            </c:dLbl>
            <c:dLbl>
              <c:idx val="4"/>
              <c:layout>
                <c:manualLayout>
                  <c:x val="1.8964872107643683E-2"/>
                  <c:y val="-1.8838090321968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0C-4D03-A9D6-39AEC4A0EADC}"/>
                </c:ext>
              </c:extLst>
            </c:dLbl>
            <c:dLbl>
              <c:idx val="5"/>
              <c:layout>
                <c:manualLayout>
                  <c:x val="1.6255604663694582E-2"/>
                  <c:y val="-2.354761290246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0C-4D03-A9D6-39AEC4A0E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ЭГО 20/9 з/о</c:v>
                </c:pt>
                <c:pt idx="1">
                  <c:v>ЭГО 20/9 з/о</c:v>
                </c:pt>
                <c:pt idx="2">
                  <c:v>ЭГО 20/9 з/о</c:v>
                </c:pt>
                <c:pt idx="3">
                  <c:v>ЭГО 20/9 з/о</c:v>
                </c:pt>
                <c:pt idx="4">
                  <c:v>ЭГО 20/9 з/о</c:v>
                </c:pt>
                <c:pt idx="5">
                  <c:v>ТиТО 22 з/о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20C-4D03-A9D6-39AEC4A0EA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9243520"/>
        <c:axId val="229273984"/>
        <c:axId val="228030208"/>
      </c:bar3DChart>
      <c:catAx>
        <c:axId val="22924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273984"/>
        <c:crosses val="autoZero"/>
        <c:auto val="1"/>
        <c:lblAlgn val="ctr"/>
        <c:lblOffset val="100"/>
        <c:noMultiLvlLbl val="0"/>
      </c:catAx>
      <c:valAx>
        <c:axId val="2292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243520"/>
        <c:crosses val="autoZero"/>
        <c:crossBetween val="between"/>
      </c:valAx>
      <c:serAx>
        <c:axId val="228030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22927398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90504562926503"/>
          <c:y val="0.94607065190325201"/>
          <c:w val="0.21215847637158483"/>
          <c:h val="5.3929348096747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902627761407734E-2"/>
                  <c:y val="-4.393120694895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86-4261-9CDD-FB8E738D666C}"/>
                </c:ext>
              </c:extLst>
            </c:dLbl>
            <c:dLbl>
              <c:idx val="1"/>
              <c:layout>
                <c:manualLayout>
                  <c:x val="-6.6724472694961474E-17"/>
                  <c:y val="-4.442599515395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86-4261-9CDD-FB8E738D666C}"/>
                </c:ext>
              </c:extLst>
            </c:dLbl>
            <c:dLbl>
              <c:idx val="2"/>
              <c:layout>
                <c:manualLayout>
                  <c:x val="-6.6724472694961474E-17"/>
                  <c:y val="-2.9617330102634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86-4261-9CDD-FB8E738D666C}"/>
                </c:ext>
              </c:extLst>
            </c:dLbl>
            <c:dLbl>
              <c:idx val="3"/>
              <c:layout>
                <c:manualLayout>
                  <c:x val="-1.33448945389923E-16"/>
                  <c:y val="-3.948977347017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86-4261-9CDD-FB8E738D6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ЭГО-16</c:v>
                </c:pt>
                <c:pt idx="1">
                  <c:v>ВиВ-17</c:v>
                </c:pt>
                <c:pt idx="2">
                  <c:v>ЭГО-17</c:v>
                </c:pt>
                <c:pt idx="3">
                  <c:v>ЭГО-15 з/о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86-4261-9CDD-FB8E738D66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2494381610312699E-2"/>
                  <c:y val="-5.37447654672813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42793682264812"/>
                      <c:h val="7.37144945960305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D86-4261-9CDD-FB8E738D666C}"/>
                </c:ext>
              </c:extLst>
            </c:dLbl>
            <c:dLbl>
              <c:idx val="1"/>
              <c:layout>
                <c:manualLayout>
                  <c:x val="3.4056489973671028E-2"/>
                  <c:y val="-3.455355178640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86-4261-9CDD-FB8E738D666C}"/>
                </c:ext>
              </c:extLst>
            </c:dLbl>
            <c:dLbl>
              <c:idx val="2"/>
              <c:layout>
                <c:manualLayout>
                  <c:x val="1.6378014314069281E-2"/>
                  <c:y val="-3.455355178640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86-4261-9CDD-FB8E738D666C}"/>
                </c:ext>
              </c:extLst>
            </c:dLbl>
            <c:dLbl>
              <c:idx val="3"/>
              <c:layout>
                <c:manualLayout>
                  <c:x val="1.4558234945839355E-2"/>
                  <c:y val="-3.455355178640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86-4261-9CDD-FB8E738D6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ЭГО-16</c:v>
                </c:pt>
                <c:pt idx="1">
                  <c:v>ВиВ-17</c:v>
                </c:pt>
                <c:pt idx="2">
                  <c:v>ЭГО-17</c:v>
                </c:pt>
                <c:pt idx="3">
                  <c:v>ЭГО-15 з/о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84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86-4261-9CDD-FB8E738D66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9627392"/>
        <c:axId val="229628928"/>
        <c:axId val="229756928"/>
      </c:bar3DChart>
      <c:catAx>
        <c:axId val="2296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628928"/>
        <c:crosses val="autoZero"/>
        <c:auto val="1"/>
        <c:lblAlgn val="ctr"/>
        <c:lblOffset val="100"/>
        <c:noMultiLvlLbl val="0"/>
      </c:catAx>
      <c:valAx>
        <c:axId val="2296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627392"/>
        <c:crosses val="autoZero"/>
        <c:crossBetween val="between"/>
      </c:valAx>
      <c:serAx>
        <c:axId val="229756928"/>
        <c:scaling>
          <c:orientation val="minMax"/>
        </c:scaling>
        <c:delete val="1"/>
        <c:axPos val="b"/>
        <c:majorTickMark val="none"/>
        <c:minorTickMark val="none"/>
        <c:tickLblPos val="nextTo"/>
        <c:crossAx val="2296289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7105C3-5E98-4B42-B119-2FB5440E2D41}" type="datetime1">
              <a:rPr lang="ru-RU" smtClean="0"/>
              <a:pPr rtl="0"/>
              <a:t>13.02.2023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D10010-827D-4F0A-AB0A-92FA8B783D5A}" type="datetime1">
              <a:rPr lang="ru-RU" noProof="0" smtClean="0"/>
              <a:pPr rtl="0"/>
              <a:t>13.02.2023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ru-RU" noProof="0" smtClean="0"/>
              <a:pPr rtl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060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</a:t>
            </a:r>
            <a:br>
              <a:rPr lang="ru-RU" noProof="0"/>
            </a:br>
            <a:r>
              <a:rPr lang="ru-RU" noProof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 с фотографией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фотографией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Текст 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6" name="Рисунок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Заголовок слайда</a:t>
            </a:r>
            <a:endParaRPr lang="en-Z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Z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n-US" smtClean="0"/>
              <a:pPr rtl="0"/>
              <a:t>‹#›</a:t>
            </a:fld>
            <a:endParaRPr lang="en-US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3" name="Рисунок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1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2.xml" Type="http://schemas.openxmlformats.org/officeDocument/2006/relationships/slideLayout"/><Relationship Id="rId5" Target="../media/hdphoto2.wdp" Type="http://schemas.microsoft.com/office/2007/relationships/hdphoto"/><Relationship Id="rId4" Target="../media/image16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 ?><Relationships xmlns="http://schemas.openxmlformats.org/package/2006/relationships"><Relationship Id="rId8" Target="../media/image30.jpeg" Type="http://schemas.openxmlformats.org/officeDocument/2006/relationships/image"/><Relationship Id="rId3" Target="../media/image25.png" Type="http://schemas.openxmlformats.org/officeDocument/2006/relationships/image"/><Relationship Id="rId7" Target="../media/image29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19.xml" Type="http://schemas.openxmlformats.org/officeDocument/2006/relationships/slideLayout"/><Relationship Id="rId6" Target="../media/image28.png" Type="http://schemas.openxmlformats.org/officeDocument/2006/relationships/image"/><Relationship Id="rId5" Target="../media/image27.jpeg" Type="http://schemas.openxmlformats.org/officeDocument/2006/relationships/image"/><Relationship Id="rId4" Target="../media/image26.png" Type="http://schemas.openxmlformats.org/officeDocument/2006/relationships/image"/><Relationship Id="rId9" Target="../media/image31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8" Target="../media/image36.jpeg" Type="http://schemas.openxmlformats.org/officeDocument/2006/relationships/image"/><Relationship Id="rId3" Target="../media/image18.png" Type="http://schemas.openxmlformats.org/officeDocument/2006/relationships/image"/><Relationship Id="rId7" Target="../media/image35.jpeg" Type="http://schemas.openxmlformats.org/officeDocument/2006/relationships/image"/><Relationship Id="rId2" Target="../media/image25.png" Type="http://schemas.openxmlformats.org/officeDocument/2006/relationships/image"/><Relationship Id="rId1" Target="../slideLayouts/slideLayout19.xml" Type="http://schemas.openxmlformats.org/officeDocument/2006/relationships/slideLayout"/><Relationship Id="rId6" Target="../media/image34.png" Type="http://schemas.openxmlformats.org/officeDocument/2006/relationships/image"/><Relationship Id="rId5" Target="../media/image33.jpeg" Type="http://schemas.openxmlformats.org/officeDocument/2006/relationships/image"/><Relationship Id="rId4" Target="../media/image32.jpe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 ?><Relationships xmlns="http://schemas.openxmlformats.org/package/2006/relationships"><Relationship Id="rId3" Target="../media/image39.pn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44.pn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item.asp?id=44351921" TargetMode="External"/><Relationship Id="rId2" Type="http://schemas.openxmlformats.org/officeDocument/2006/relationships/hyperlink" Target="https://www.elibrary.ru/item.asp?id=41439212" TargetMode="Externa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item.asp?id=47851636" TargetMode="External"/><Relationship Id="rId2" Type="http://schemas.openxmlformats.org/officeDocument/2006/relationships/hyperlink" Target="https://www.elibrary.ru/item.asp?id=44326949" TargetMode="Externa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elibrary.ru/item.asp?id=46389380" TargetMode="External"/><Relationship Id="rId4" Type="http://schemas.openxmlformats.org/officeDocument/2006/relationships/hyperlink" Target="https://www.elibrary.ru/item.asp?id=471839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item.asp?id=46783364" TargetMode="External"/><Relationship Id="rId2" Type="http://schemas.openxmlformats.org/officeDocument/2006/relationships/hyperlink" Target="https://www.elibrary.ru/item.asp?id=44403786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aip.scitation.org/doi/abs/10.1063/5.0106807" TargetMode="External"/></Relationships>
</file>

<file path=ppt/slides/_rels/slide42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2" Target="../media/image64.pn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3" Target="../media/image71.jpeg" Type="http://schemas.openxmlformats.org/officeDocument/2006/relationships/image"/><Relationship Id="rId2" Target="../media/image70.pn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 ?><Relationships xmlns="http://schemas.openxmlformats.org/package/2006/relationships"><Relationship Id="rId3" Target="../media/image73.jpeg" Type="http://schemas.openxmlformats.org/officeDocument/2006/relationships/image"/><Relationship Id="rId2" Target="../media/image72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55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media/image74.pn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 ?><Relationships xmlns="http://schemas.openxmlformats.org/package/2006/relationships"><Relationship Id="rId3" Target="../media/image81.jpeg" Type="http://schemas.openxmlformats.org/officeDocument/2006/relationships/image"/><Relationship Id="rId2" Target="../media/image80.png" Type="http://schemas.openxmlformats.org/officeDocument/2006/relationships/image"/><Relationship Id="rId1" Target="../slideLayouts/slideLayout22.xml" Type="http://schemas.openxmlformats.org/officeDocument/2006/relationships/slideLayout"/><Relationship Id="rId4" Target="../media/image82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3659" y="2815851"/>
            <a:ext cx="4099187" cy="649756"/>
          </a:xfrm>
        </p:spPr>
        <p:txBody>
          <a:bodyPr rtlCol="0"/>
          <a:lstStyle/>
          <a:p>
            <a:pPr algn="ctr" rtl="0"/>
            <a:r>
              <a:rPr dirty="0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ПОРТФОЛИО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7413659" y="3972848"/>
            <a:ext cx="4099187" cy="1048939"/>
          </a:xfrm>
        </p:spPr>
        <p:txBody>
          <a:bodyPr rtlCol="0"/>
          <a:lstStyle/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b="1" baseline="0" cap="none" dirty="0" i="1" kern="1200" kumimoji="0" lang="ru-RU" noProof="0" normalizeH="0" spc="0" strike="noStrike" sz="24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cs charset="0" pitchFamily="18" typeface="Times New Roman"/>
              </a:rPr>
              <a:t>Константиновой </a:t>
            </a:r>
            <a:r>
              <a:rPr b="1" baseline="0" cap="none" dirty="0" err="1" i="1" kern="1200" kumimoji="0" lang="ru-RU" noProof="0" normalizeH="0" spc="0" strike="noStrike" sz="24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cs charset="0" pitchFamily="18" typeface="Times New Roman"/>
              </a:rPr>
              <a:t>Туяры</a:t>
            </a:r>
            <a:r>
              <a:rPr b="1" baseline="0" cap="none" dirty="0" i="1" kern="1200" kumimoji="0" lang="ru-RU" noProof="0" normalizeH="0" spc="0" strike="noStrike" sz="24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cs charset="0" pitchFamily="18" typeface="Times New Roman"/>
              </a:rPr>
              <a:t> </a:t>
            </a:r>
            <a:r>
              <a:rPr b="1" baseline="0" cap="none" dirty="0" err="1" i="1" kern="1200" kumimoji="0" lang="ru-RU" noProof="0" normalizeH="0" spc="0" strike="noStrike" sz="24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cs charset="0" pitchFamily="18" typeface="Times New Roman"/>
              </a:rPr>
              <a:t>Ильичны</a:t>
            </a:r>
            <a:r>
              <a:rPr b="1" baseline="0" cap="none" dirty="0" i="1" kern="1200" kumimoji="0" lang="ru-RU" noProof="0" normalizeH="0" spc="0" strike="noStrike" sz="2400" u="none">
                <a:ln>
                  <a:noFill/>
                </a:ln>
                <a:effectLst/>
                <a:uLnTx/>
                <a:uFillTx/>
                <a:latin charset="0" panose="02020603050405020304" pitchFamily="18" typeface="Times New Roman"/>
                <a:cs charset="0" pitchFamily="18" typeface="Times New Roman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cap="none" dirty="0" lang="ru-RU">
                <a:latin charset="0" panose="02020603050405020304" pitchFamily="18" typeface="Times New Roman"/>
                <a:cs charset="0" pitchFamily="18" typeface="Times New Roman"/>
              </a:rPr>
              <a:t>Преподаватель,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cap="none" dirty="0" lang="ru-RU">
                <a:latin charset="0" panose="02020603050405020304" pitchFamily="18" typeface="Times New Roman"/>
                <a:cs charset="0" pitchFamily="18" typeface="Times New Roman"/>
              </a:rPr>
              <a:t>ГБПОУ РС(Я) «Якутский коммунально-строительный техникум»</a:t>
            </a:r>
            <a:endParaRPr lang="ru-RU" noProof="1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rtl="0"/>
            <a:endParaRPr dirty="0"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 rotWithShape="1">
          <a:blip r:embed="rId3"/>
          <a:srcRect b="74" t="159"/>
          <a:stretch/>
        </p:blipFill>
        <p:spPr>
          <a:xfrm>
            <a:off x="1098269" y="1008664"/>
            <a:ext cx="5175013" cy="484067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AD7CF-B966-F512-B43F-8A298B080871}"/>
              </a:ext>
            </a:extLst>
          </p:cNvPr>
          <p:cNvSpPr txBox="1"/>
          <p:nvPr/>
        </p:nvSpPr>
        <p:spPr>
          <a:xfrm>
            <a:off x="1665625" y="84930"/>
            <a:ext cx="9986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itchFamily="18" typeface="Times New Roman"/>
                <a:ea typeface="+mn-ea"/>
                <a:cs charset="0" pitchFamily="18" typeface="Times New Roman"/>
              </a:rPr>
              <a:t>Министерство образования и науки Республики Саха (Якутия)</a:t>
            </a:r>
            <a:b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itchFamily="18" typeface="Times New Roman"/>
                <a:ea typeface="+mn-ea"/>
                <a:cs charset="0" pitchFamily="18" typeface="Times New Roman"/>
              </a:rPr>
            </a:br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itchFamily="18" typeface="Times New Roman"/>
                <a:ea typeface="+mn-ea"/>
                <a:cs charset="0" pitchFamily="18" typeface="Times New Roman"/>
              </a:rPr>
              <a:t>Государственное бюджетное профессиональное образовательное учреждение Республики Саха (Якутия)</a:t>
            </a:r>
            <a:b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itchFamily="18" typeface="Times New Roman"/>
                <a:ea typeface="+mn-ea"/>
                <a:cs charset="0" pitchFamily="18" typeface="Times New Roman"/>
              </a:rPr>
            </a:br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itchFamily="18" typeface="Times New Roman"/>
                <a:ea typeface="+mn-ea"/>
                <a:cs charset="0" pitchFamily="18" typeface="Times New Roman"/>
              </a:rPr>
              <a:t>«Якутский коммунально-строительный техникум»</a:t>
            </a:r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F25CED5B-770E-B6E6-3591-608FFD1ED6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7538" y="616578"/>
            <a:ext cx="8954795" cy="6128438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96B7EE4-4BE0-C97B-D5C5-D2A7F34C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48" y="184578"/>
            <a:ext cx="11329200" cy="432000"/>
          </a:xfrm>
        </p:spPr>
        <p:txBody>
          <a:bodyPr/>
          <a:lstStyle/>
          <a:p>
            <a:pPr algn="ctr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226B27-4327-5A14-79E2-B14D563C1F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1131453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ED1D6AE-9861-D4FC-DEC3-21809599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endParaRPr dirty="0"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69A26-AF8E-0691-8B55-F7065FD65BAA}"/>
              </a:ext>
            </a:extLst>
          </p:cNvPr>
          <p:cNvSpPr>
            <a:spLocks noGrp="1"/>
          </p:cNvSpPr>
          <p:nvPr>
            <p:ph idx="15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11</a:t>
            </a:fld>
            <a:endParaRPr lang="ru-RU" noProof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74C0C-3576-6389-5AB4-9888E7061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" l="20" r="10" t="73"/>
          <a:stretch/>
        </p:blipFill>
        <p:spPr>
          <a:xfrm>
            <a:off x="1687285" y="869781"/>
            <a:ext cx="8817429" cy="58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04595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3FB3AA-B0B0-77A1-E894-DB8D43A2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endParaRPr dirty="0"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BAA360-54F2-B3FB-E8B2-44100C78DF3C}"/>
              </a:ext>
            </a:extLst>
          </p:cNvPr>
          <p:cNvSpPr>
            <a:spLocks noGrp="1"/>
          </p:cNvSpPr>
          <p:nvPr>
            <p:ph idx="15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12</a:t>
            </a:fld>
            <a:endParaRPr lang="ru-RU" noProof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6A630A-64F6-63A1-77FD-06C93A0BE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" l="17" r="46" t="65"/>
          <a:stretch/>
        </p:blipFill>
        <p:spPr>
          <a:xfrm>
            <a:off x="1903445" y="958261"/>
            <a:ext cx="8014995" cy="54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6315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3FB3AA-B0B0-77A1-E894-DB8D43A2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endParaRPr dirty="0"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BAA360-54F2-B3FB-E8B2-44100C78DF3C}"/>
              </a:ext>
            </a:extLst>
          </p:cNvPr>
          <p:cNvSpPr>
            <a:spLocks noGrp="1"/>
          </p:cNvSpPr>
          <p:nvPr>
            <p:ph idx="15" sz="quarter" type="sldNum"/>
          </p:nvPr>
        </p:nvSpPr>
        <p:spPr/>
        <p:txBody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B645E-C5E5-4727-B977-D372A0AA71D9}" type="slidenum">
              <a:rPr b="0" baseline="0" cap="none" i="0" kern="1200" kumimoji="0" lang="ru-RU" noProof="0" normalizeH="0" smtClean="0" spc="0" strike="noStrike" sz="1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b="0" baseline="0" cap="none" i="0" kern="1200" kumimoji="0" lang="ru-RU" noProof="0" normalizeH="0" spc="0" strike="noStrike" sz="1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39BE29-471A-5968-2F38-794C7E698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" l="85" r="48" t="53"/>
          <a:stretch/>
        </p:blipFill>
        <p:spPr>
          <a:xfrm>
            <a:off x="4159899" y="864000"/>
            <a:ext cx="4004387" cy="58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4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D65767-FFFC-78A6-E0A8-7687F9BE71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14</a:t>
            </a:fld>
            <a:endParaRPr lang="ru-RU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3E93D-9148-E8BD-9CCA-8507C0A9EF40}"/>
              </a:ext>
            </a:extLst>
          </p:cNvPr>
          <p:cNvSpPr txBox="1"/>
          <p:nvPr/>
        </p:nvSpPr>
        <p:spPr>
          <a:xfrm>
            <a:off x="1173323" y="220557"/>
            <a:ext cx="10228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Результаты учебной деятельности по итогам мониторинга ПОО в межаттестационный период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29533-EFDC-F82A-B1AE-E0678259AB8E}"/>
              </a:ext>
            </a:extLst>
          </p:cNvPr>
          <p:cNvSpPr txBox="1"/>
          <p:nvPr/>
        </p:nvSpPr>
        <p:spPr>
          <a:xfrm>
            <a:off x="1084293" y="1039418"/>
            <a:ext cx="1040674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Преподаваемая учебная дисциплина: «Водоподготовка», «Топливоснабжение», «Отопление и вентиляция», «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Природные и искусственные газы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Введение в специальность/основы интеллектуального труда»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 модуль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МДК 01.01 Проектирование систем водоснабжения и водоотведения,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МДК 01.01 Особенности проектирования систем газораспределения и газопотребления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МДК 01.02 Реализация проектирования систем газораспределения и газопотребления с использованием компьютерных технологий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МДК 01.03 Техническое обслуживание, ремонт и монтаж отдельных узлов в соответствии с заданием (нарядом) системы отопления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МДК 02.01 Реализация технологических процессов монтажа систем газораспределения и газопотребления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МДК 03.01 Организация и контроль работ по эксплуатации систем газораспределения и газопотребления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МДК 03.02 Реализация технологических процессов эксплуатации систем газораспределения и газопотребления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R="0" lvl="0" indent="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Группы, в которых преподает аттестуемый работник, их специализация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08.02.08 Монтаж и эксплуатация оборудования и систем газоснабжения – очное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обучение;</a:t>
            </a:r>
          </a:p>
          <a:p>
            <a:pPr marR="0" lvl="0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13.02.02 Теплоснабжение и теплотехническое оборудование  - очное обучение;</a:t>
            </a:r>
          </a:p>
          <a:p>
            <a:pPr marR="0" lvl="0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08.02.04 Водоснабжение и водоотведение – очное отделение;</a:t>
            </a:r>
          </a:p>
          <a:p>
            <a:pPr marR="0" lvl="0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08.01.26 Мастер по ремонту и обслуживанию инженерных систем жилищно-коммунального хозяйства.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7FFB58D6-EA27-8B15-B94A-C7C2D5552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14825"/>
              </p:ext>
            </p:extLst>
          </p:nvPr>
        </p:nvGraphicFramePr>
        <p:xfrm>
          <a:off x="2351519" y="3932518"/>
          <a:ext cx="7872288" cy="26892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4096">
                  <a:extLst>
                    <a:ext uri="{9D8B030D-6E8A-4147-A177-3AD203B41FA5}">
                      <a16:colId xmlns:a16="http://schemas.microsoft.com/office/drawing/2014/main" val="3203314370"/>
                    </a:ext>
                  </a:extLst>
                </a:gridCol>
                <a:gridCol w="2624096">
                  <a:extLst>
                    <a:ext uri="{9D8B030D-6E8A-4147-A177-3AD203B41FA5}">
                      <a16:colId xmlns:a16="http://schemas.microsoft.com/office/drawing/2014/main" val="454758928"/>
                    </a:ext>
                  </a:extLst>
                </a:gridCol>
                <a:gridCol w="2624096">
                  <a:extLst>
                    <a:ext uri="{9D8B030D-6E8A-4147-A177-3AD203B41FA5}">
                      <a16:colId xmlns:a16="http://schemas.microsoft.com/office/drawing/2014/main" val="4261661793"/>
                    </a:ext>
                  </a:extLst>
                </a:gridCol>
              </a:tblGrid>
              <a:tr h="44308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 нагрузка преподавателя за межаттестационный период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208968"/>
                  </a:ext>
                </a:extLst>
              </a:tr>
              <a:tr h="4738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Очное обучение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Заочное обучение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809040"/>
                  </a:ext>
                </a:extLst>
              </a:tr>
              <a:tr h="443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164943"/>
                  </a:ext>
                </a:extLst>
              </a:tr>
              <a:tr h="443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500794"/>
                  </a:ext>
                </a:extLst>
              </a:tr>
              <a:tr h="443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632236"/>
                  </a:ext>
                </a:extLst>
              </a:tr>
              <a:tr h="443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36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4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15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1B13448-FC3D-0A80-3595-E1B2B2958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09375"/>
              </p:ext>
            </p:extLst>
          </p:nvPr>
        </p:nvGraphicFramePr>
        <p:xfrm>
          <a:off x="1118507" y="916589"/>
          <a:ext cx="10058886" cy="1554480"/>
        </p:xfrm>
        <a:graphic>
          <a:graphicData uri="http://schemas.openxmlformats.org/drawingml/2006/table">
            <a:tbl>
              <a:tblPr/>
              <a:tblGrid>
                <a:gridCol w="970384">
                  <a:extLst>
                    <a:ext uri="{9D8B030D-6E8A-4147-A177-3AD203B41FA5}">
                      <a16:colId xmlns:a16="http://schemas.microsoft.com/office/drawing/2014/main" val="3650240946"/>
                    </a:ext>
                  </a:extLst>
                </a:gridCol>
                <a:gridCol w="3711640">
                  <a:extLst>
                    <a:ext uri="{9D8B030D-6E8A-4147-A177-3AD203B41FA5}">
                      <a16:colId xmlns:a16="http://schemas.microsoft.com/office/drawing/2014/main" val="231657057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376338046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7794907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51174721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21442978"/>
                    </a:ext>
                  </a:extLst>
                </a:gridCol>
              </a:tblGrid>
              <a:tr h="275876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«ДИНАМИКА УЧЕБНЫХ ДОСТИЖЕНИЙ ОБУЧАЮЩИХСЯ ОЧНОГО ОТДЕЛЕНИЯ»    2018-2019 УЧЕБНЫЙ ГОД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A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31890"/>
                  </a:ext>
                </a:extLst>
              </a:tr>
              <a:tr h="37147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УД, МДК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студентов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Аттестовано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30466"/>
                  </a:ext>
                </a:extLst>
              </a:tr>
              <a:tr h="37147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 -17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01.01 Проектирование систем водоснабжения и водоотведения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84574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F26AC17-F65E-6501-0116-8D9863E84EE0}"/>
              </a:ext>
            </a:extLst>
          </p:cNvPr>
          <p:cNvSpPr txBox="1"/>
          <p:nvPr/>
        </p:nvSpPr>
        <p:spPr>
          <a:xfrm>
            <a:off x="1014607" y="449397"/>
            <a:ext cx="10023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Результаты учебной деятельности по итогам мониторинга ПОО в межаттестационный период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58B5C816-3753-C772-1904-D36911B32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612995"/>
              </p:ext>
            </p:extLst>
          </p:nvPr>
        </p:nvGraphicFramePr>
        <p:xfrm>
          <a:off x="2133928" y="4025549"/>
          <a:ext cx="2935006" cy="269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B40F57-BCB2-6B8B-A293-5B6CB2D82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14989"/>
              </p:ext>
            </p:extLst>
          </p:nvPr>
        </p:nvGraphicFramePr>
        <p:xfrm>
          <a:off x="1118507" y="2471069"/>
          <a:ext cx="10058886" cy="1554480"/>
        </p:xfrm>
        <a:graphic>
          <a:graphicData uri="http://schemas.openxmlformats.org/drawingml/2006/table">
            <a:tbl>
              <a:tblPr/>
              <a:tblGrid>
                <a:gridCol w="970384">
                  <a:extLst>
                    <a:ext uri="{9D8B030D-6E8A-4147-A177-3AD203B41FA5}">
                      <a16:colId xmlns:a16="http://schemas.microsoft.com/office/drawing/2014/main" val="2213734524"/>
                    </a:ext>
                  </a:extLst>
                </a:gridCol>
                <a:gridCol w="3711640">
                  <a:extLst>
                    <a:ext uri="{9D8B030D-6E8A-4147-A177-3AD203B41FA5}">
                      <a16:colId xmlns:a16="http://schemas.microsoft.com/office/drawing/2014/main" val="363541099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121539697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22281546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66596702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08108367"/>
                    </a:ext>
                  </a:extLst>
                </a:gridCol>
              </a:tblGrid>
              <a:tr h="119238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«ДИНАМИКА УЧЕБНЫХ ДОСТИЖЕНИЙ ОБУЧАЮЩИХСЯ ЗАОЧНОГО ОТДЕЛЕНИЯ»    2018-2019 УЧЕБНЫЙ ГОД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A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36909"/>
                  </a:ext>
                </a:extLst>
              </a:tr>
              <a:tr h="37147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УД, МДК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студентов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Аттестовано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43229"/>
                  </a:ext>
                </a:extLst>
              </a:tr>
              <a:tr h="37147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ЭГО-15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01.01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Особенности проектирования систем газораспределения и газопотребления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873707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0AD65EE-A65E-EBD9-97B2-13E5A9ED2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518903"/>
              </p:ext>
            </p:extLst>
          </p:nvPr>
        </p:nvGraphicFramePr>
        <p:xfrm>
          <a:off x="7123066" y="4025549"/>
          <a:ext cx="2935006" cy="269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DD379-2D47-8BAE-5EAF-EC2FE0AF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0" y="599951"/>
            <a:ext cx="11329200" cy="432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Результаты учебной деятельности по итогам мониторинга ПОО в межаттестационный период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651688-6803-C32C-A9B8-930CC28B04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16</a:t>
            </a:fld>
            <a:endParaRPr lang="ru-RU" noProof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971C8E6-5416-897E-9E60-C21062C2A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21746"/>
              </p:ext>
            </p:extLst>
          </p:nvPr>
        </p:nvGraphicFramePr>
        <p:xfrm>
          <a:off x="1212980" y="1110111"/>
          <a:ext cx="10089470" cy="1986915"/>
        </p:xfrm>
        <a:graphic>
          <a:graphicData uri="http://schemas.openxmlformats.org/drawingml/2006/table">
            <a:tbl>
              <a:tblPr/>
              <a:tblGrid>
                <a:gridCol w="1000968">
                  <a:extLst>
                    <a:ext uri="{9D8B030D-6E8A-4147-A177-3AD203B41FA5}">
                      <a16:colId xmlns:a16="http://schemas.microsoft.com/office/drawing/2014/main" val="602631939"/>
                    </a:ext>
                  </a:extLst>
                </a:gridCol>
                <a:gridCol w="3711640">
                  <a:extLst>
                    <a:ext uri="{9D8B030D-6E8A-4147-A177-3AD203B41FA5}">
                      <a16:colId xmlns:a16="http://schemas.microsoft.com/office/drawing/2014/main" val="2889219026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9723701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494212954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803344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873386736"/>
                    </a:ext>
                  </a:extLst>
                </a:gridCol>
              </a:tblGrid>
              <a:tr h="119238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«ДИНАМИКА УЧЕБНЫХ ДОСТИЖЕНИЙ ОБУЧАЮЩИХСЯ ОЧНОГО ОТДЕЛЕНИЯ»    2019-2020 УЧЕБНЫЙ ГОД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A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68067"/>
                  </a:ext>
                </a:extLst>
              </a:tr>
              <a:tr h="37147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УД, МДК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студентов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Аттестовано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617927"/>
                  </a:ext>
                </a:extLst>
              </a:tr>
              <a:tr h="37147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 -17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МДК 01.01 Проектирование элементов систем водоснабжения и водоотведения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8604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Насосы и воздуходувные станции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958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F5DEED3-25F0-9FA1-0C92-8EE4A3D1D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773936"/>
              </p:ext>
            </p:extLst>
          </p:nvPr>
        </p:nvGraphicFramePr>
        <p:xfrm>
          <a:off x="4628497" y="3429000"/>
          <a:ext cx="2935006" cy="269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194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556542-692B-2F61-C25F-105E77925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17</a:t>
            </a:fld>
            <a:endParaRPr lang="ru-RU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9B49B-A3A9-4F27-19E2-4DFBC9E0C71D}"/>
              </a:ext>
            </a:extLst>
          </p:cNvPr>
          <p:cNvSpPr txBox="1"/>
          <p:nvPr/>
        </p:nvSpPr>
        <p:spPr>
          <a:xfrm>
            <a:off x="1331556" y="398239"/>
            <a:ext cx="9528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Результаты учебной деятельности по итогам мониторинга ПОО в межаттестационный период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49395D0-A55E-A34D-FC10-A39862D89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60195"/>
              </p:ext>
            </p:extLst>
          </p:nvPr>
        </p:nvGraphicFramePr>
        <p:xfrm>
          <a:off x="735724" y="861849"/>
          <a:ext cx="10993224" cy="4477494"/>
        </p:xfrm>
        <a:graphic>
          <a:graphicData uri="http://schemas.openxmlformats.org/drawingml/2006/table">
            <a:tbl>
              <a:tblPr/>
              <a:tblGrid>
                <a:gridCol w="1376854">
                  <a:extLst>
                    <a:ext uri="{9D8B030D-6E8A-4147-A177-3AD203B41FA5}">
                      <a16:colId xmlns:a16="http://schemas.microsoft.com/office/drawing/2014/main" val="2204051488"/>
                    </a:ext>
                  </a:extLst>
                </a:gridCol>
                <a:gridCol w="4298731">
                  <a:extLst>
                    <a:ext uri="{9D8B030D-6E8A-4147-A177-3AD203B41FA5}">
                      <a16:colId xmlns:a16="http://schemas.microsoft.com/office/drawing/2014/main" val="4228091191"/>
                    </a:ext>
                  </a:extLst>
                </a:gridCol>
                <a:gridCol w="1256885">
                  <a:extLst>
                    <a:ext uri="{9D8B030D-6E8A-4147-A177-3AD203B41FA5}">
                      <a16:colId xmlns:a16="http://schemas.microsoft.com/office/drawing/2014/main" val="174190326"/>
                    </a:ext>
                  </a:extLst>
                </a:gridCol>
                <a:gridCol w="1174329">
                  <a:extLst>
                    <a:ext uri="{9D8B030D-6E8A-4147-A177-3AD203B41FA5}">
                      <a16:colId xmlns:a16="http://schemas.microsoft.com/office/drawing/2014/main" val="4149823013"/>
                    </a:ext>
                  </a:extLst>
                </a:gridCol>
                <a:gridCol w="1574255">
                  <a:extLst>
                    <a:ext uri="{9D8B030D-6E8A-4147-A177-3AD203B41FA5}">
                      <a16:colId xmlns:a16="http://schemas.microsoft.com/office/drawing/2014/main" val="1717724421"/>
                    </a:ext>
                  </a:extLst>
                </a:gridCol>
                <a:gridCol w="1312170">
                  <a:extLst>
                    <a:ext uri="{9D8B030D-6E8A-4147-A177-3AD203B41FA5}">
                      <a16:colId xmlns:a16="http://schemas.microsoft.com/office/drawing/2014/main" val="2467282586"/>
                    </a:ext>
                  </a:extLst>
                </a:gridCol>
              </a:tblGrid>
              <a:tr h="288733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«ДИНАМИКА УЧЕБНЫХ ДОСТИЖЕНИЙ ОБУЧАЮЩИХСЯ ОЧНОГО ОТДЕЛЕНИЯ» 2021-2022 УЧЕБНЫЙ ГОД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A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73101"/>
                  </a:ext>
                </a:extLst>
              </a:tr>
              <a:tr h="555328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УД, МДК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студентов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Аттестовано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36568"/>
                  </a:ext>
                </a:extLst>
              </a:tr>
              <a:tr h="333197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20/9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в специальность/основы интеллектуального труда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22771"/>
                  </a:ext>
                </a:extLst>
              </a:tr>
              <a:tr h="3331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ЭГО 20/9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Природные и искусственные газы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477830"/>
                  </a:ext>
                </a:extLst>
              </a:tr>
              <a:tr h="36850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20/9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 01 Учебная практика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23087"/>
                  </a:ext>
                </a:extLst>
              </a:tr>
              <a:tr h="55532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ЭГО 20/9 (1 семестр)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01.01 Особенности проектирования систем газораспределения и газопотребления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793009"/>
                  </a:ext>
                </a:extLst>
              </a:tr>
              <a:tr h="55532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20/9 (2 семестр)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01.01 Особенности проектирования систем газораспределения и газопотребления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394174"/>
                  </a:ext>
                </a:extLst>
              </a:tr>
              <a:tr h="55532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20/9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01.02 Реализация проектирования систем газораспределения и газопотребления с использованием компьютерных технологий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28067"/>
                  </a:ext>
                </a:extLst>
              </a:tr>
              <a:tr h="55532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19/9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 01 Учебная практика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71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15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AD6AB-EF81-F0C0-C13A-674B4A37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Результаты учебной деятельности по итогам мониторинга ПОО в межаттестационный период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9D64F6-5E43-2B30-76F8-039DFB0B7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18</a:t>
            </a:fld>
            <a:endParaRPr lang="ru-RU" noProof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A392E69-CBAB-2FF9-D634-7D8BB8D64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057828"/>
              </p:ext>
            </p:extLst>
          </p:nvPr>
        </p:nvGraphicFramePr>
        <p:xfrm>
          <a:off x="1250288" y="1234416"/>
          <a:ext cx="9785573" cy="498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F95EEF-948E-4219-F0DE-5F55E761339E}"/>
              </a:ext>
            </a:extLst>
          </p:cNvPr>
          <p:cNvSpPr txBox="1"/>
          <p:nvPr/>
        </p:nvSpPr>
        <p:spPr>
          <a:xfrm>
            <a:off x="525295" y="802416"/>
            <a:ext cx="10836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«ДИНАМИКА УЧЕБНЫХ ДОСТИЖЕНИЙ ОБУЧАЮЩИХСЯ ОЧНОГО ОТДЕЛЕНИЯ» 2021-2022 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val="67837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F3E5D87-7FE5-526E-AAC0-7CD0C9544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19</a:t>
            </a:fld>
            <a:endParaRPr lang="ru-RU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25A85-0332-A483-8528-FF4020FA9379}"/>
              </a:ext>
            </a:extLst>
          </p:cNvPr>
          <p:cNvSpPr txBox="1"/>
          <p:nvPr/>
        </p:nvSpPr>
        <p:spPr>
          <a:xfrm>
            <a:off x="1260799" y="281446"/>
            <a:ext cx="96704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Результаты учебной деятельности по итогам мониторинга ПОО в межаттестационный период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Объект 17">
            <a:extLst>
              <a:ext uri="{FF2B5EF4-FFF2-40B4-BE49-F238E27FC236}">
                <a16:creationId xmlns:a16="http://schemas.microsoft.com/office/drawing/2014/main" id="{DEFE71B6-5DE8-9DBE-2EC1-A3CC4114A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906927"/>
              </p:ext>
            </p:extLst>
          </p:nvPr>
        </p:nvGraphicFramePr>
        <p:xfrm>
          <a:off x="861848" y="730471"/>
          <a:ext cx="10583917" cy="5336068"/>
        </p:xfrm>
        <a:graphic>
          <a:graphicData uri="http://schemas.openxmlformats.org/drawingml/2006/table">
            <a:tbl>
              <a:tblPr/>
              <a:tblGrid>
                <a:gridCol w="1050021">
                  <a:extLst>
                    <a:ext uri="{9D8B030D-6E8A-4147-A177-3AD203B41FA5}">
                      <a16:colId xmlns:a16="http://schemas.microsoft.com/office/drawing/2014/main" val="2204051488"/>
                    </a:ext>
                  </a:extLst>
                </a:gridCol>
                <a:gridCol w="3893534">
                  <a:extLst>
                    <a:ext uri="{9D8B030D-6E8A-4147-A177-3AD203B41FA5}">
                      <a16:colId xmlns:a16="http://schemas.microsoft.com/office/drawing/2014/main" val="4228091191"/>
                    </a:ext>
                  </a:extLst>
                </a:gridCol>
                <a:gridCol w="1512091">
                  <a:extLst>
                    <a:ext uri="{9D8B030D-6E8A-4147-A177-3AD203B41FA5}">
                      <a16:colId xmlns:a16="http://schemas.microsoft.com/office/drawing/2014/main" val="174190326"/>
                    </a:ext>
                  </a:extLst>
                </a:gridCol>
                <a:gridCol w="1358883">
                  <a:extLst>
                    <a:ext uri="{9D8B030D-6E8A-4147-A177-3AD203B41FA5}">
                      <a16:colId xmlns:a16="http://schemas.microsoft.com/office/drawing/2014/main" val="4149823013"/>
                    </a:ext>
                  </a:extLst>
                </a:gridCol>
                <a:gridCol w="1510424">
                  <a:extLst>
                    <a:ext uri="{9D8B030D-6E8A-4147-A177-3AD203B41FA5}">
                      <a16:colId xmlns:a16="http://schemas.microsoft.com/office/drawing/2014/main" val="1717724421"/>
                    </a:ext>
                  </a:extLst>
                </a:gridCol>
                <a:gridCol w="1258964">
                  <a:extLst>
                    <a:ext uri="{9D8B030D-6E8A-4147-A177-3AD203B41FA5}">
                      <a16:colId xmlns:a16="http://schemas.microsoft.com/office/drawing/2014/main" val="2467282586"/>
                    </a:ext>
                  </a:extLst>
                </a:gridCol>
              </a:tblGrid>
              <a:tr h="385787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«ДИНАМИКА УЧЕБНЫХ ДОСТИЖЕНИЙ ОБУЧАЮЩИХСЯ ОЧНОГО ОТДЕЛЕНИЯ»    2022-2023 УЧЕБНЫЙ ГОД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A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73101"/>
                  </a:ext>
                </a:extLst>
              </a:tr>
              <a:tr h="655837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УД, МДК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студентов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Аттестовано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36568"/>
                  </a:ext>
                </a:extLst>
              </a:tr>
              <a:tr h="925887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20/9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01.02 Реализация проектирования систем газораспределения и газопотребления с использованием компьютерных технологий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22771"/>
                  </a:ext>
                </a:extLst>
              </a:tr>
              <a:tr h="655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20/9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01.01 Особенности проектирования систем газораспределения и газопотребления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08271"/>
                  </a:ext>
                </a:extLst>
              </a:tr>
              <a:tr h="3857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ТиТО-22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Водоподготовка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9960"/>
                  </a:ext>
                </a:extLst>
              </a:tr>
              <a:tr h="655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20/9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03.01 Организация и контроль работ по эксплуатации систем газораспределения и газопотребления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09296"/>
                  </a:ext>
                </a:extLst>
              </a:tr>
              <a:tr h="655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19/9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02.01. Реализация технологических процессов монтажа систем газораспределения и газопотребления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703780"/>
                  </a:ext>
                </a:extLst>
              </a:tr>
              <a:tr h="655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20/9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02.01 Реализация технологических процессов монтажа систем газораспределения и газопотребления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31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46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8E104388-DBB2-D319-92AB-38073865682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4155208"/>
              </p:ext>
            </p:extLst>
          </p:nvPr>
        </p:nvGraphicFramePr>
        <p:xfrm>
          <a:off x="737118" y="100757"/>
          <a:ext cx="11066106" cy="6515412"/>
        </p:xfrm>
        <a:graphic>
          <a:graphicData uri="http://schemas.openxmlformats.org/drawingml/2006/table">
            <a:tbl>
              <a:tblPr/>
              <a:tblGrid>
                <a:gridCol w="2123654">
                  <a:extLst>
                    <a:ext uri="{9D8B030D-6E8A-4147-A177-3AD203B41FA5}">
                      <a16:colId xmlns:a16="http://schemas.microsoft.com/office/drawing/2014/main" val="3942384745"/>
                    </a:ext>
                  </a:extLst>
                </a:gridCol>
                <a:gridCol w="8942452">
                  <a:extLst>
                    <a:ext uri="{9D8B030D-6E8A-4147-A177-3AD203B41FA5}">
                      <a16:colId xmlns:a16="http://schemas.microsoft.com/office/drawing/2014/main" val="2263927466"/>
                    </a:ext>
                  </a:extLst>
                </a:gridCol>
              </a:tblGrid>
              <a:tr h="48728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СВЕДЕНИЯ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A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770536"/>
                  </a:ext>
                </a:extLst>
              </a:tr>
              <a:tr h="343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Константинова Туяра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Ильична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87308"/>
                  </a:ext>
                </a:extLst>
              </a:tr>
              <a:tr h="343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работы: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ГБПОУ РС (Я) «Якутский коммунально-строительный техникум»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52848"/>
                  </a:ext>
                </a:extLst>
              </a:tr>
              <a:tr h="343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Должность: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34264"/>
                  </a:ext>
                </a:extLst>
              </a:tr>
              <a:tr h="859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Стаж: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трудовой стаж  - 16 лет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стаж – 14 лет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данном учреждении – 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948111"/>
                  </a:ext>
                </a:extLst>
              </a:tr>
              <a:tr h="601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Образование: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Высшее. ГОУ ВПО «Якутский государственный инженерно-технический институт» 2009 г., специальность «Водоснабжение и водоотведение», инженер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15645"/>
                  </a:ext>
                </a:extLst>
              </a:tr>
              <a:tr h="859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Высшее. ФГАОУ ВО СВФУ имени М.К. Аммосова, Институт зарубежной филологии и регионоведения, по направлению подготовки 45.04.02 Лингвистика (Иностранный язык в профессиональной коммуникации), 2020 г., магистр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406065"/>
                  </a:ext>
                </a:extLst>
              </a:tr>
              <a:tr h="2431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образование: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-Диплом о профессиональной переподготовке по программе «Теплогазоснабжение и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вентиляция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ФГАОУ ВО СВФУ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ЦНПТОиА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ИТИ,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-Диплом о профессиональной переподготовке по программе «Преподаватель высшего и дополнительного профессионального образования», ФГАОУ ВО СВФУ ИНПО,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-Аспирантура, ФГБУН Институт Физико-Технических Проблем Севера имени В.П. Ларионова, СО РАН, специальность 05.13.18 Математическое моделирование численные методы и комплексы задач, 2018-2022 гг.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0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3B6B1-72AC-1908-6A68-E9F8EF82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учебной деятельности по итогам мониторинга ПОО в межаттестационный период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FE4BACF-0E1E-7F4E-6D55-67220C54F8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20</a:t>
            </a:fld>
            <a:endParaRPr lang="ru-RU" noProof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85BA1E9-9C89-8798-7D4C-4CCB23D11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296361"/>
              </p:ext>
            </p:extLst>
          </p:nvPr>
        </p:nvGraphicFramePr>
        <p:xfrm>
          <a:off x="706969" y="1350452"/>
          <a:ext cx="10778061" cy="481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72077B6-2DAB-2353-F4CE-8F46762ACB49}"/>
              </a:ext>
            </a:extLst>
          </p:cNvPr>
          <p:cNvSpPr txBox="1"/>
          <p:nvPr/>
        </p:nvSpPr>
        <p:spPr>
          <a:xfrm>
            <a:off x="594132" y="864000"/>
            <a:ext cx="110037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ПОКАЗАТЕЛЬ «ДИНАМИКА УЧЕБНЫХ ДОСТИЖЕНИЙ ОБУЧАЮЩИХСЯ ОЧНОГО ОТДЕЛЕНИЯ» 2022-2023 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val="17337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ECB5FB-502B-D80F-7218-22978AEE9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21</a:t>
            </a:fld>
            <a:endParaRPr lang="ru-RU" noProof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9E84F37-F2F0-9B4C-5C70-03919B5D4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95724"/>
              </p:ext>
            </p:extLst>
          </p:nvPr>
        </p:nvGraphicFramePr>
        <p:xfrm>
          <a:off x="431800" y="987973"/>
          <a:ext cx="11565002" cy="5183536"/>
        </p:xfrm>
        <a:graphic>
          <a:graphicData uri="http://schemas.openxmlformats.org/drawingml/2006/table">
            <a:tbl>
              <a:tblPr/>
              <a:tblGrid>
                <a:gridCol w="1147354">
                  <a:extLst>
                    <a:ext uri="{9D8B030D-6E8A-4147-A177-3AD203B41FA5}">
                      <a16:colId xmlns:a16="http://schemas.microsoft.com/office/drawing/2014/main" val="3913273575"/>
                    </a:ext>
                  </a:extLst>
                </a:gridCol>
                <a:gridCol w="4254448">
                  <a:extLst>
                    <a:ext uri="{9D8B030D-6E8A-4147-A177-3AD203B41FA5}">
                      <a16:colId xmlns:a16="http://schemas.microsoft.com/office/drawing/2014/main" val="1005781797"/>
                    </a:ext>
                  </a:extLst>
                </a:gridCol>
                <a:gridCol w="1652254">
                  <a:extLst>
                    <a:ext uri="{9D8B030D-6E8A-4147-A177-3AD203B41FA5}">
                      <a16:colId xmlns:a16="http://schemas.microsoft.com/office/drawing/2014/main" val="2480603790"/>
                    </a:ext>
                  </a:extLst>
                </a:gridCol>
                <a:gridCol w="1484846">
                  <a:extLst>
                    <a:ext uri="{9D8B030D-6E8A-4147-A177-3AD203B41FA5}">
                      <a16:colId xmlns:a16="http://schemas.microsoft.com/office/drawing/2014/main" val="2411646255"/>
                    </a:ext>
                  </a:extLst>
                </a:gridCol>
                <a:gridCol w="1650434">
                  <a:extLst>
                    <a:ext uri="{9D8B030D-6E8A-4147-A177-3AD203B41FA5}">
                      <a16:colId xmlns:a16="http://schemas.microsoft.com/office/drawing/2014/main" val="2037318615"/>
                    </a:ext>
                  </a:extLst>
                </a:gridCol>
                <a:gridCol w="1375666">
                  <a:extLst>
                    <a:ext uri="{9D8B030D-6E8A-4147-A177-3AD203B41FA5}">
                      <a16:colId xmlns:a16="http://schemas.microsoft.com/office/drawing/2014/main" val="3282780770"/>
                    </a:ext>
                  </a:extLst>
                </a:gridCol>
              </a:tblGrid>
              <a:tr h="549928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«ДИНАМИКА УЧЕБНЫХ ДОСТИЖЕНИЙ ОБУЧАЮЩИХСЯ ЗАОЧНОГО ОТДЕЛЕНИЯ»    2022-2023 УЧЕБНЫЙ ГОД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A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7633"/>
                  </a:ext>
                </a:extLst>
              </a:tr>
              <a:tr h="539080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УД, МДК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студентов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Аттестовано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7809"/>
                  </a:ext>
                </a:extLst>
              </a:tr>
              <a:tr h="76105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20 з/о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01.02. Реализация проектирования систем газораспределения и энергопотребления с использованием компьютерных технологий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781658"/>
                  </a:ext>
                </a:extLst>
              </a:tr>
              <a:tr h="5390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ЭГО 20 з/о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01.01. Особенности проектирования систем газораспределения и газопотребления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86645"/>
                  </a:ext>
                </a:extLst>
              </a:tr>
              <a:tr h="3864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ЭГО 20 з/о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02.02 Контроль соответствия качества монтажа систем газораспределения и газопотребления требованиям нормативной и технической документации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4836"/>
                  </a:ext>
                </a:extLst>
              </a:tr>
              <a:tr h="5390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ЭГО 20 з/о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03.01 Организация и контроль работ по эксплуатации систем газораспределения и газопотребления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29143"/>
                  </a:ext>
                </a:extLst>
              </a:tr>
              <a:tr h="5390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ЭГО 20 з/о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02.01 Реализация технологических процессов монтажа систем газораспределения и газопотребления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31397"/>
                  </a:ext>
                </a:extLst>
              </a:tr>
              <a:tr h="3864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ТиТО-22 з/о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в специальность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202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3EC59A-BBDB-42A9-66FC-819D1EB500B3}"/>
              </a:ext>
            </a:extLst>
          </p:cNvPr>
          <p:cNvSpPr txBox="1"/>
          <p:nvPr/>
        </p:nvSpPr>
        <p:spPr>
          <a:xfrm>
            <a:off x="780751" y="375019"/>
            <a:ext cx="10867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Результаты учебной деятельности по итогам мониторинга ПОО в межаттестационный период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51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3B6B1-72AC-1908-6A68-E9F8EF82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 учебной деятельности по итогам мониторинга ПОО в межаттестационный период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FE4BACF-0E1E-7F4E-6D55-67220C54F8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B645E-C5E5-4727-B977-D372A0AA71D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85BA1E9-9C89-8798-7D4C-4CCB23D11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81752"/>
              </p:ext>
            </p:extLst>
          </p:nvPr>
        </p:nvGraphicFramePr>
        <p:xfrm>
          <a:off x="1418897" y="1350452"/>
          <a:ext cx="10066133" cy="481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72077B6-2DAB-2353-F4CE-8F46762ACB49}"/>
              </a:ext>
            </a:extLst>
          </p:cNvPr>
          <p:cNvSpPr txBox="1"/>
          <p:nvPr/>
        </p:nvSpPr>
        <p:spPr>
          <a:xfrm>
            <a:off x="594132" y="864000"/>
            <a:ext cx="110037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ПОКАЗАТЕЛЬ «ДИНАМИКА УЧЕБНЫХ ДОСТИЖЕНИЙ ОБУЧАЮЩИХСЯ ЗАОЧНОГО ОТДЕЛЕНИЯ» 2022-2023 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val="386497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82F54-7A13-65BC-A526-9EE2F40B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Результаты освоения обучающимися образовательных программ по итогам мониторинга  системы образования в  межаттестационный период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8F38C6-FB25-C5A6-0D2B-FE97B8FC1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23</a:t>
            </a:fld>
            <a:endParaRPr lang="ru-RU" noProof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1CC2878-7159-408F-5312-37F1CC790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46514"/>
              </p:ext>
            </p:extLst>
          </p:nvPr>
        </p:nvGraphicFramePr>
        <p:xfrm>
          <a:off x="1166648" y="1234103"/>
          <a:ext cx="10129063" cy="2532647"/>
        </p:xfrm>
        <a:graphic>
          <a:graphicData uri="http://schemas.openxmlformats.org/drawingml/2006/table">
            <a:tbl>
              <a:tblPr/>
              <a:tblGrid>
                <a:gridCol w="1040561">
                  <a:extLst>
                    <a:ext uri="{9D8B030D-6E8A-4147-A177-3AD203B41FA5}">
                      <a16:colId xmlns:a16="http://schemas.microsoft.com/office/drawing/2014/main" val="3459854927"/>
                    </a:ext>
                  </a:extLst>
                </a:gridCol>
                <a:gridCol w="3711640">
                  <a:extLst>
                    <a:ext uri="{9D8B030D-6E8A-4147-A177-3AD203B41FA5}">
                      <a16:colId xmlns:a16="http://schemas.microsoft.com/office/drawing/2014/main" val="294346673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161955074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832136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109811935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515275947"/>
                    </a:ext>
                  </a:extLst>
                </a:gridCol>
              </a:tblGrid>
              <a:tr h="528587"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«ДИНАМИКА УЧЕБНЫХ ДОСТИЖЕНИЙ ОБУЧАЮЩИХСЯ»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A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769979"/>
                  </a:ext>
                </a:extLst>
              </a:tr>
              <a:tr h="35034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УД, МДК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студентов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Аттестовано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069560"/>
                  </a:ext>
                </a:extLst>
              </a:tr>
              <a:tr h="371475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ИГА дипломный проект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46755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 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ИГА дипломный проект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6291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 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ИГА дипломный проект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42267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ЭГО-15 з/о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ИГА дипломный проект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54322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18ADADC-C314-D699-EC87-0325464E1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7910"/>
              </p:ext>
            </p:extLst>
          </p:nvPr>
        </p:nvGraphicFramePr>
        <p:xfrm>
          <a:off x="3090042" y="3766750"/>
          <a:ext cx="6978868" cy="300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03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29104-5663-EB6E-AB58-A4885AB7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87" y="350227"/>
            <a:ext cx="11329200" cy="432000"/>
          </a:xfrm>
        </p:spPr>
        <p:txBody>
          <a:bodyPr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4.Результаты обучающихся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40095F-14CC-CF4A-5C40-EFA2858B3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24</a:t>
            </a:fld>
            <a:endParaRPr lang="ru-RU" noProof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91EBC09-51F9-9BE7-2C8E-F7D8E305F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03261"/>
              </p:ext>
            </p:extLst>
          </p:nvPr>
        </p:nvGraphicFramePr>
        <p:xfrm>
          <a:off x="514087" y="1079166"/>
          <a:ext cx="11494575" cy="4423169"/>
        </p:xfrm>
        <a:graphic>
          <a:graphicData uri="http://schemas.openxmlformats.org/drawingml/2006/table">
            <a:tbl>
              <a:tblPr firstRow="1" bandRow="1"/>
              <a:tblGrid>
                <a:gridCol w="1041444">
                  <a:extLst>
                    <a:ext uri="{9D8B030D-6E8A-4147-A177-3AD203B41FA5}">
                      <a16:colId xmlns:a16="http://schemas.microsoft.com/office/drawing/2014/main" val="906916229"/>
                    </a:ext>
                  </a:extLst>
                </a:gridCol>
                <a:gridCol w="5812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056">
                  <a:extLst>
                    <a:ext uri="{9D8B030D-6E8A-4147-A177-3AD203B41FA5}">
                      <a16:colId xmlns:a16="http://schemas.microsoft.com/office/drawing/2014/main" val="4263447306"/>
                    </a:ext>
                  </a:extLst>
                </a:gridCol>
                <a:gridCol w="2287852">
                  <a:extLst>
                    <a:ext uri="{9D8B030D-6E8A-4147-A177-3AD203B41FA5}">
                      <a16:colId xmlns:a16="http://schemas.microsoft.com/office/drawing/2014/main" val="3620541037"/>
                    </a:ext>
                  </a:extLst>
                </a:gridCol>
              </a:tblGrid>
              <a:tr h="324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конкурса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Студент, группа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97140"/>
                  </a:ext>
                </a:extLst>
              </a:tr>
              <a:tr h="31924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уровне ПОО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601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Внутритехникумовская НПК ГБПОУ РС(Я) ЯКСТ, г. Якутск.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 Д.К.      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гр. ТиТО-22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участника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1736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республиканском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0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Республиканская олимпиада профессионального мастерства обучающихся по специальностям среднего профессионального образования по специальности «Монтаж и эксплуатация оборудования и систем газоснабжения»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Попов Евгений, Осипов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Арылан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Прокопьев Олег, студенты группы ЭГО-20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Лаптев Николай Николаева Екатерина Николаева Таня, студенты группы ЭГО 19/9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степени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Сертификат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Сертификат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Сертификат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Республиканская олимпиада профессионального мастерства обучающихся по специальностям среднего профессионального образования по специальности «Монтаж и эксплуатация оборудования и систем газоснабжения»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Попов Евгений, Осипов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Арылан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студенты группы Эго-20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степени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Номинация «Лучший теоретик»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Номинация «Лучший чертеж»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4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29104-5663-EB6E-AB58-A4885AB7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87" y="350227"/>
            <a:ext cx="11329200" cy="432000"/>
          </a:xfrm>
        </p:spPr>
        <p:txBody>
          <a:bodyPr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4.Результаты обучающихся выставках, конкурсах, олимпиадах, конференциях, соревнованиях (по преподаваемым профессиональным модулям, междисциплинарным курсам, дисциплинам)</a:t>
            </a:r>
            <a:endParaRPr lang="ru-RU" sz="2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40095F-14CC-CF4A-5C40-EFA2858B3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25</a:t>
            </a:fld>
            <a:endParaRPr lang="ru-RU" noProof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91EBC09-51F9-9BE7-2C8E-F7D8E305F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03261"/>
              </p:ext>
            </p:extLst>
          </p:nvPr>
        </p:nvGraphicFramePr>
        <p:xfrm>
          <a:off x="514087" y="1079166"/>
          <a:ext cx="11494575" cy="4833853"/>
        </p:xfrm>
        <a:graphic>
          <a:graphicData uri="http://schemas.openxmlformats.org/drawingml/2006/table">
            <a:tbl>
              <a:tblPr firstRow="1" bandRow="1"/>
              <a:tblGrid>
                <a:gridCol w="688680">
                  <a:extLst>
                    <a:ext uri="{9D8B030D-6E8A-4147-A177-3AD203B41FA5}">
                      <a16:colId xmlns:a16="http://schemas.microsoft.com/office/drawing/2014/main" val="906916229"/>
                    </a:ext>
                  </a:extLst>
                </a:gridCol>
                <a:gridCol w="6164987">
                  <a:extLst>
                    <a:ext uri="{9D8B030D-6E8A-4147-A177-3AD203B41FA5}">
                      <a16:colId xmlns:a16="http://schemas.microsoft.com/office/drawing/2014/main" val="769635179"/>
                    </a:ext>
                  </a:extLst>
                </a:gridCol>
                <a:gridCol w="2353056">
                  <a:extLst>
                    <a:ext uri="{9D8B030D-6E8A-4147-A177-3AD203B41FA5}">
                      <a16:colId xmlns:a16="http://schemas.microsoft.com/office/drawing/2014/main" val="4263447306"/>
                    </a:ext>
                  </a:extLst>
                </a:gridCol>
                <a:gridCol w="2287852">
                  <a:extLst>
                    <a:ext uri="{9D8B030D-6E8A-4147-A177-3AD203B41FA5}">
                      <a16:colId xmlns:a16="http://schemas.microsoft.com/office/drawing/2014/main" val="3620541037"/>
                    </a:ext>
                  </a:extLst>
                </a:gridCol>
              </a:tblGrid>
              <a:tr h="324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конкурса</a:t>
                      </a:r>
                    </a:p>
                  </a:txBody>
                  <a:tcPr marL="91444" marR="91444" marT="45719" marB="4571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Студент, группа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97140"/>
                  </a:ext>
                </a:extLst>
              </a:tr>
              <a:tr h="31924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всероссийском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Всероссийском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33307"/>
                  </a:ext>
                </a:extLst>
              </a:tr>
              <a:tr h="453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студенческая олимпиада по профилю «Теплогазоснабжение и вентиляция» номинация «гидравлика». БГТУ им. Шухова, г. Белгород.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Григорьева Е.И.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 ТГВ-19 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5446"/>
                  </a:ext>
                </a:extLst>
              </a:tr>
              <a:tr h="5902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НПК «Молодежь. Наука. Творчество» на тему: Необходимые мероприятия по улучшению работы станции биологической очистки стоков. КИТ СВФУ, г. Якутск.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Соловьев Д.К.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 ТиТО-22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участника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11528"/>
                  </a:ext>
                </a:extLst>
              </a:tr>
              <a:tr h="31924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международном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Международном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4125"/>
                  </a:ext>
                </a:extLst>
              </a:tr>
              <a:tr h="7023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-2021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научно-практическая конференция евразийского-научного объединения. Перспективы модернизации современной науки. Тема: Природные и фильтрующие материалы Якутии для систем водоочистки, г. Москва.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Егорова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Нь.М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 МЭЭвЗ-20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Свидетельство,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РИНЦ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51554"/>
                  </a:ext>
                </a:extLst>
              </a:tr>
              <a:tr h="609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восточный инженерно-строительный форум. Конкурс выпускных квалификационных работ на тему: Водоотведение с.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Улахан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-Ан Хангаласского района РС(Я). АСВ, г. Владивосток.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Хастаев А.Л.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 ВиВ-16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802"/>
                  </a:ext>
                </a:extLst>
              </a:tr>
              <a:tr h="6090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Международная научно-практическая конференция обучающихся, педагогов, наставников. «Молодежь. Образование. Общество». Тема: «Решение рационального использования воды для водоснабжения и водоотведения многоквартирного жилого дома» г. Иркутск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Николаев В.А.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 СТУЗ-21/9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632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4034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A03B9E8-9A70-AF3F-8127-7B4B28D9DF66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26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6D173D-920D-BD8E-5903-24D5DFF34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6506" y="-542366"/>
            <a:ext cx="4251225" cy="56477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6861D9-E445-00FE-D6C4-13DFFCDB8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43898" y="1981707"/>
            <a:ext cx="3872492" cy="556828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43018D-6F24-7AF8-659F-D4CF7B4F7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64" t="22"/>
          <a:stretch/>
        </p:blipFill>
        <p:spPr>
          <a:xfrm>
            <a:off x="6319343" y="155903"/>
            <a:ext cx="3954449" cy="285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732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0" y="55915"/>
            <a:ext cx="11872510" cy="1343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35" y="301853"/>
            <a:ext cx="786452" cy="640135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35" y="1144143"/>
            <a:ext cx="3888412" cy="280209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46" y="1098672"/>
            <a:ext cx="4014611" cy="2893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0" y="4152383"/>
            <a:ext cx="3454728" cy="2544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53" y="4079631"/>
            <a:ext cx="3878979" cy="2778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35" y="3991708"/>
            <a:ext cx="3884033" cy="2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55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737335" y="805832"/>
            <a:ext cx="2911940" cy="3881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36" y="-14206"/>
            <a:ext cx="12037764" cy="1361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9" y="251220"/>
            <a:ext cx="786452" cy="64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6083" y="765919"/>
            <a:ext cx="2873919" cy="3831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36" y="3908378"/>
            <a:ext cx="3687642" cy="2738502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09304" y="626380"/>
            <a:ext cx="2911077" cy="3881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6700" y="3609865"/>
            <a:ext cx="2784115" cy="37121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29663" y="3409994"/>
            <a:ext cx="2832128" cy="3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7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89" y="85644"/>
            <a:ext cx="10455546" cy="1182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997" y="269015"/>
            <a:ext cx="786452" cy="64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418" y="686150"/>
            <a:ext cx="2859239" cy="3822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13" y="1289409"/>
            <a:ext cx="3534242" cy="26436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58" y="4016584"/>
            <a:ext cx="3821814" cy="2841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9932" y="3612817"/>
            <a:ext cx="2538080" cy="3500589"/>
          </a:xfrm>
          <a:prstGeom prst="rect">
            <a:avLst/>
          </a:prstGeom>
        </p:spPr>
      </p:pic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744681" y="1097971"/>
            <a:ext cx="3757035" cy="28028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6496" y="3718602"/>
            <a:ext cx="3877392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0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C7EAB2-32F8-4A76-76E3-A3CA814C99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</a:t>
            </a:fld>
            <a:endParaRPr lang="ru-RU" noProof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5D1BCC6-0EBE-A7FC-6471-79EF5E826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24526"/>
              </p:ext>
            </p:extLst>
          </p:nvPr>
        </p:nvGraphicFramePr>
        <p:xfrm>
          <a:off x="1252895" y="1367427"/>
          <a:ext cx="10018712" cy="4123146"/>
        </p:xfrm>
        <a:graphic>
          <a:graphicData uri="http://schemas.openxmlformats.org/drawingml/2006/table">
            <a:tbl>
              <a:tblPr/>
              <a:tblGrid>
                <a:gridCol w="1135742">
                  <a:extLst>
                    <a:ext uri="{9D8B030D-6E8A-4147-A177-3AD203B41FA5}">
                      <a16:colId xmlns:a16="http://schemas.microsoft.com/office/drawing/2014/main" val="3025260417"/>
                    </a:ext>
                  </a:extLst>
                </a:gridCol>
                <a:gridCol w="8882970">
                  <a:extLst>
                    <a:ext uri="{9D8B030D-6E8A-4147-A177-3AD203B41FA5}">
                      <a16:colId xmlns:a16="http://schemas.microsoft.com/office/drawing/2014/main" val="3375791183"/>
                    </a:ext>
                  </a:extLst>
                </a:gridCol>
              </a:tblGrid>
              <a:tr h="3801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 ПОВЫШЕНИИ КВАЛИФИКАЦИИ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A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71310"/>
                  </a:ext>
                </a:extLst>
              </a:tr>
              <a:tr h="1010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«Изменение системы управления и организации образовательных процессов при переходе к ФГОС 3++. Технологии проектного обучения», г. Якутск, ФГАОУ ВО СВФУ, 01.02.19-30.04.19 гг. (72 часа)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86202"/>
                  </a:ext>
                </a:extLst>
              </a:tr>
              <a:tr h="1010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Профессиональная переподготовка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программе «Преподаватель высшего и дополнительного профессионального образования», ФГАОУ ВО СВФУ ИНПО,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г. (508 часов)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65498"/>
                  </a:ext>
                </a:extLst>
              </a:tr>
              <a:tr h="63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«ИКТ в образовании: электронная информационно-образовательная среда вуза»,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ФГАОУ ВО СВФУ, 08.05.2020 – 22.05.2020 гг. (36 часов)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59852"/>
                  </a:ext>
                </a:extLst>
              </a:tr>
              <a:tr h="63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«Адаптивные компьютерные технологии в инклюзивном образовании обучающихся с проблемами зрения», ФГАОУ ВО СВФУ НИЦ развития инклюзивного образования, г. Якутск, 16.10.2020 – 28.10.2020 г. (72 часа)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4179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774320A-A05F-E5CF-1B0D-5E1050EFE02B}"/>
              </a:ext>
            </a:extLst>
          </p:cNvPr>
          <p:cNvSpPr txBox="1"/>
          <p:nvPr/>
        </p:nvSpPr>
        <p:spPr>
          <a:xfrm>
            <a:off x="1583870" y="248016"/>
            <a:ext cx="91556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1293158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085EF45-2E1B-59B8-AFE0-FE1E83C86B53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30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F8E275-BBAE-D1F2-AF4C-D3323A7E6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" l="137" r="49" t="66"/>
          <a:stretch/>
        </p:blipFill>
        <p:spPr>
          <a:xfrm>
            <a:off x="588577" y="-13573"/>
            <a:ext cx="5002926" cy="68715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F82F18-22D2-3AE1-96B1-F7DBE9578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" l="6" r="84" t="66"/>
          <a:stretch/>
        </p:blipFill>
        <p:spPr>
          <a:xfrm>
            <a:off x="6432331" y="224627"/>
            <a:ext cx="5171092" cy="63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28204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DEFD06-69D7-B9BB-B9EC-1055F67E8E68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31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9AD2CE-6B2A-1DAA-F12C-D44AC9D5E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" r="139" t="75"/>
          <a:stretch/>
        </p:blipFill>
        <p:spPr>
          <a:xfrm>
            <a:off x="907975" y="102637"/>
            <a:ext cx="4727894" cy="67553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A0FF3C-41CB-7AFE-B513-F7D95F27B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"/>
          <a:stretch/>
        </p:blipFill>
        <p:spPr>
          <a:xfrm>
            <a:off x="6043120" y="1552250"/>
            <a:ext cx="5240905" cy="332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545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A9857B7-D74C-58DD-F507-40EAEA88C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32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401B9-5AFF-D8FB-C12F-0DB40DA4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043" y="187457"/>
            <a:ext cx="4675914" cy="65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90700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10B6BC1-C16F-BEA4-87F4-75634F23FAC5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33</a:t>
            </a:fld>
            <a:endParaRPr lang="ru-RU" noProof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22E1DB-9AEB-CFBD-AB48-84BB7EE15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" l="84" r="34" t="53"/>
          <a:stretch/>
        </p:blipFill>
        <p:spPr>
          <a:xfrm>
            <a:off x="0" y="882868"/>
            <a:ext cx="7033747" cy="49083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9111C9-96CD-007A-65DC-CD341D2D04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" l="125" r="152"/>
          <a:stretch/>
        </p:blipFill>
        <p:spPr>
          <a:xfrm>
            <a:off x="7024534" y="0"/>
            <a:ext cx="5167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94522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15EBED-B4FB-EECF-E583-B4C5E9D48138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34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85BC18-F95D-5698-6E09-07F4AB02E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" l="47" r="72" t="30"/>
          <a:stretch/>
        </p:blipFill>
        <p:spPr>
          <a:xfrm>
            <a:off x="184517" y="1127473"/>
            <a:ext cx="6160804" cy="494450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0D4BDB-7B33-79F3-05BE-20D80963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26" y="2217917"/>
            <a:ext cx="5201222" cy="29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50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29104-5663-EB6E-AB58-A4885AB7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48" y="426413"/>
            <a:ext cx="11329200" cy="847103"/>
          </a:xfrm>
        </p:spPr>
        <p:txBody>
          <a:bodyPr/>
          <a:lstStyle/>
          <a:p>
            <a:pPr algn="ctr"/>
            <a:r>
              <a:rPr lang="ru-RU" sz="2400" spc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Результаты  использования новых образовательных технологий в межаттестационный период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40095F-14CC-CF4A-5C40-EFA2858B3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35</a:t>
            </a:fld>
            <a:endParaRPr lang="ru-RU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8CB00-3729-3419-D949-571DD2ACB6A8}"/>
              </a:ext>
            </a:extLst>
          </p:cNvPr>
          <p:cNvSpPr txBox="1"/>
          <p:nvPr/>
        </p:nvSpPr>
        <p:spPr>
          <a:xfrm>
            <a:off x="1156138" y="1535825"/>
            <a:ext cx="105728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Преподаватель активно использует  ИКТ в образовательном процессе.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Информационно-коммуникационные технологии занимают прочное место в процессе преподавания  учебных дисциплин.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наиболее часто используемым в учебном процессе средствам ИКТ относятся: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электронные пособия, демонстрируемые с помощью компьютера и мультимедийного проектора;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образовательные ресурсы Интернета;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DVD и CD диски с плакатами и чертежами;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программные продукты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AutoCAD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выполнения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проектных работ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0850" marR="0" lvl="0" indent="-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платформа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MOODL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ZOOM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0850" marR="0" lvl="0" indent="-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личный сайт педагога</a:t>
            </a:r>
          </a:p>
          <a:p>
            <a:pPr marL="450850" marR="0" lvl="0" indent="-15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Виртуальная лабораторная установка по дисциплине «Гидравлика»</a:t>
            </a:r>
          </a:p>
        </p:txBody>
      </p:sp>
    </p:spTree>
    <p:extLst>
      <p:ext uri="{BB962C8B-B14F-4D97-AF65-F5344CB8AC3E}">
        <p14:creationId xmlns:p14="http://schemas.microsoft.com/office/powerpoint/2010/main" val="2696141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29104-5663-EB6E-AB58-A4885AB7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28" y="103683"/>
            <a:ext cx="9535673" cy="847103"/>
          </a:xfrm>
        </p:spPr>
        <p:txBody>
          <a:bodyPr/>
          <a:lstStyle/>
          <a:p>
            <a:pPr algn="ctr"/>
            <a:r>
              <a:rPr lang="ru-RU" sz="1600" spc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Результаты  использования новых образовательных технологий в межаттестационный период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40095F-14CC-CF4A-5C40-EFA2858B3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36</a:t>
            </a:fld>
            <a:endParaRPr lang="ru-RU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F52FB-B212-AAA7-01A2-839F56257AC6}"/>
              </a:ext>
            </a:extLst>
          </p:cNvPr>
          <p:cNvSpPr txBox="1"/>
          <p:nvPr/>
        </p:nvSpPr>
        <p:spPr>
          <a:xfrm>
            <a:off x="1290919" y="714446"/>
            <a:ext cx="97631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Открытое занятие 2023 год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Междисциплинарный курс: ОП 6 «Отопление и вентиляция», группа ТиТО-22. Дата проведения: 10.02.2023 г. Тема занятия «Теплотехнический расчет ограждающих конструкций»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 занятия: Урок обобщения и систематизации знаний. Тип занятия: Занятие комплексного применения знаний и умений.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B13392-EEEC-76D2-C23D-D6117501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1" y="2037885"/>
            <a:ext cx="6058520" cy="454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107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2B3C0-1524-A1B1-4249-ED5F1973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0" y="702587"/>
            <a:ext cx="11329200" cy="432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6. Эффективность работы по программно-методическому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сопровождению образовательного процесса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2594A5-C9BC-49A1-D56D-CF57A3CF9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37</a:t>
            </a:fld>
            <a:endParaRPr lang="ru-RU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A9F4C-2987-ADDB-AD47-32B380860002}"/>
              </a:ext>
            </a:extLst>
          </p:cNvPr>
          <p:cNvSpPr txBox="1"/>
          <p:nvPr/>
        </p:nvSpPr>
        <p:spPr>
          <a:xfrm>
            <a:off x="786318" y="1134587"/>
            <a:ext cx="10619363" cy="542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Разработка и составление в соответствии с требованиями ФГОС программы по: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ПМ 01. Участие в проектировании систем газораспределения и газопотребления.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ПМ 01. Поддержание рабочего состояния оборудования систем водоснабжения, водоотведения, отопления объектов жилищно-коммунального хозяйства.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ОП 03. Водоподготовка.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ОП 04. </a:t>
            </a:r>
            <a:r>
              <a:rPr lang="ru-RU" sz="1600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топление и вентиляция.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ОП 17. Природные и искусственные газы.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ОП 19. Введение в специальность/Основы интеллектуального труда.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Разработка и составление в соответствии с требованиями ФГОС методических разработок 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Методические указания и контрольные задания для выполнения контрольной работы по МДК 01.01 «Проектирование систем водоснабжения и водоотведения»- 2020 г.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Методические указания по выполнению выпускной квалификационной работы и проведению демоэкзамена для обучающихся специальности 08.02.08 Монтаж и эксплуатация оборудования и систем газоснабжения - 2022 г.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Программа Государственной итоговой аттестации 08.02.08 Монтаж и эксплуатация оборудования и систем газоснабжения - 2022 г.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Методическая разработка внеурочной деятельности по программе Система автоматизированного проектирования – 2023 г.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Методические указания по выполнению курсового проекта МДК 01.01 Особенности проектирования систем газопотребления и газораспределения 2023 г.</a:t>
            </a:r>
          </a:p>
        </p:txBody>
      </p:sp>
    </p:spTree>
    <p:extLst>
      <p:ext uri="{BB962C8B-B14F-4D97-AF65-F5344CB8AC3E}">
        <p14:creationId xmlns:p14="http://schemas.microsoft.com/office/powerpoint/2010/main" val="764382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6B0F9-D91E-090D-0E8B-12B89976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678343"/>
          </a:xfrm>
        </p:spPr>
        <p:txBody>
          <a:bodyPr/>
          <a:lstStyle/>
          <a:p>
            <a:pPr algn="ctr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6. Эффективность работы по программно-методическому сопровождению образовательного процесса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E4D4F7-7C10-1B62-CE56-DE484D40D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38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33576-7773-3710-3787-A446DDC7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" y="882384"/>
            <a:ext cx="3042242" cy="42146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89218C-2C4D-DB2C-E788-F7BE17197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821" y="882384"/>
            <a:ext cx="3206786" cy="44426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6859BC-60D3-80CB-0935-2D1D1BADD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643" y="882385"/>
            <a:ext cx="3206786" cy="4521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42A3A3-86A0-62FD-21DD-9C6C9852D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924" y="3230791"/>
            <a:ext cx="2584676" cy="3580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141160-9FD8-BB7E-09F6-4FFBD9FD0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440" y="3446705"/>
            <a:ext cx="2462334" cy="34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33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694B1-A01C-5AE7-B2C4-628995A3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48" y="786564"/>
            <a:ext cx="11329200" cy="432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018BFF-8F52-E211-B993-6EC6A0B7B7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39</a:t>
            </a:fld>
            <a:endParaRPr lang="ru-RU" noProof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D27982C-771D-4C0F-BE0F-09ABE6500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69594"/>
              </p:ext>
            </p:extLst>
          </p:nvPr>
        </p:nvGraphicFramePr>
        <p:xfrm>
          <a:off x="522373" y="1650353"/>
          <a:ext cx="11494574" cy="4095462"/>
        </p:xfrm>
        <a:graphic>
          <a:graphicData uri="http://schemas.openxmlformats.org/drawingml/2006/table">
            <a:tbl>
              <a:tblPr firstRow="1" bandRow="1"/>
              <a:tblGrid>
                <a:gridCol w="688680">
                  <a:extLst>
                    <a:ext uri="{9D8B030D-6E8A-4147-A177-3AD203B41FA5}">
                      <a16:colId xmlns:a16="http://schemas.microsoft.com/office/drawing/2014/main" val="3969928082"/>
                    </a:ext>
                  </a:extLst>
                </a:gridCol>
                <a:gridCol w="6164987">
                  <a:extLst>
                    <a:ext uri="{9D8B030D-6E8A-4147-A177-3AD203B41FA5}">
                      <a16:colId xmlns:a16="http://schemas.microsoft.com/office/drawing/2014/main" val="475665711"/>
                    </a:ext>
                  </a:extLst>
                </a:gridCol>
                <a:gridCol w="2353055">
                  <a:extLst>
                    <a:ext uri="{9D8B030D-6E8A-4147-A177-3AD203B41FA5}">
                      <a16:colId xmlns:a16="http://schemas.microsoft.com/office/drawing/2014/main" val="144526285"/>
                    </a:ext>
                  </a:extLst>
                </a:gridCol>
                <a:gridCol w="2287852">
                  <a:extLst>
                    <a:ext uri="{9D8B030D-6E8A-4147-A177-3AD203B41FA5}">
                      <a16:colId xmlns:a16="http://schemas.microsoft.com/office/drawing/2014/main" val="3176452185"/>
                    </a:ext>
                  </a:extLst>
                </a:gridCol>
              </a:tblGrid>
              <a:tr h="3918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мероприятия/Наименование статьи, публикации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(РИНЦ, ВАК,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Результат/Выходные данные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892"/>
                  </a:ext>
                </a:extLst>
              </a:tr>
              <a:tr h="31924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республиканском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56597"/>
                  </a:ext>
                </a:extLst>
              </a:tr>
              <a:tr h="5514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Республиканская научно-практическая конференция «От традиций к инновациям, посвященная 100-летнему юбилею Вилюйского профессионально-педагогического колледжа им. Н.Г. Чернышевского», секция Особенности организации практического обучения в колледже, тема: Применение виртуальных лабораторных работ в процессе обучения общепрофессиональных дисциплин.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Вилюйский профессионально-педагогический колледж им. Н.Г. Чернышевского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степени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11300"/>
                  </a:ext>
                </a:extLst>
              </a:tr>
              <a:tr h="31924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всероссийском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Всероссийском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94580"/>
                  </a:ext>
                </a:extLst>
              </a:tr>
              <a:tr h="783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 промерзания-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протаивания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грунтового основания биологического пруда. Журнал Инновации и инвестиции. 2019 № 11. Москва. С. 201-203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8F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https://www.elibrary.ru/item.asp?id=41439212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04152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Дистанционное обучение как стимул развития цифровой среды образовательных организаций РС(Я). Журнал Современное педагогическое образование. 2020. № 11. Москва. С. 23-26.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https://www.elibrary.ru/item.asp?id=44351921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545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9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73555C-0481-0572-1755-E96FB9D3A2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</a:t>
            </a:fld>
            <a:endParaRPr lang="ru-RU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30AB2-69BB-F5BF-8FBA-A0BAD9727C65}"/>
              </a:ext>
            </a:extLst>
          </p:cNvPr>
          <p:cNvSpPr txBox="1"/>
          <p:nvPr/>
        </p:nvSpPr>
        <p:spPr>
          <a:xfrm>
            <a:off x="1621195" y="300240"/>
            <a:ext cx="9584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B7018D0-F77C-B4C9-9732-85C5C4067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92337"/>
              </p:ext>
            </p:extLst>
          </p:nvPr>
        </p:nvGraphicFramePr>
        <p:xfrm>
          <a:off x="1385613" y="1292782"/>
          <a:ext cx="10018712" cy="4605409"/>
        </p:xfrm>
        <a:graphic>
          <a:graphicData uri="http://schemas.openxmlformats.org/drawingml/2006/table">
            <a:tbl>
              <a:tblPr/>
              <a:tblGrid>
                <a:gridCol w="1135742">
                  <a:extLst>
                    <a:ext uri="{9D8B030D-6E8A-4147-A177-3AD203B41FA5}">
                      <a16:colId xmlns:a16="http://schemas.microsoft.com/office/drawing/2014/main" val="3547174722"/>
                    </a:ext>
                  </a:extLst>
                </a:gridCol>
                <a:gridCol w="8882970">
                  <a:extLst>
                    <a:ext uri="{9D8B030D-6E8A-4147-A177-3AD203B41FA5}">
                      <a16:colId xmlns:a16="http://schemas.microsoft.com/office/drawing/2014/main" val="4187464743"/>
                    </a:ext>
                  </a:extLst>
                </a:gridCol>
              </a:tblGrid>
              <a:tr h="4071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 ПОВЫШЕНИИ КВАЛИФИКАЦИИ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A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599760"/>
                  </a:ext>
                </a:extLst>
              </a:tr>
              <a:tr h="1037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«Основы проектирования инженерных систем разделов ОВ и ВК на базе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BIM –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технологии в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Revit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г. Якутск,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ЦНПТОиА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ФГАОУ ВО СВФУ, 29.11.21-02.12.21 гг. (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часов)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54324"/>
                  </a:ext>
                </a:extLst>
              </a:tr>
              <a:tr h="77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«Противодействие коррупции», г. Якутск, ФГАОУ ВО СВФУ 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ИРПКиК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«Open»,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12.11.2021 – 23.12.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г. (16 часов)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423804"/>
                  </a:ext>
                </a:extLst>
              </a:tr>
              <a:tr h="1033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«Технологии информационного моделирования. Базовый курс», г. Москва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Национальный исследовательский Московский государственный строительный университет, 02.09.2022-16.09.2022 (40 часов)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67452"/>
                  </a:ext>
                </a:extLst>
              </a:tr>
              <a:tr h="651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«Оказание первой помощи», 12.10.2022 – 17.10.2022 г. (16 часов)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4197"/>
                  </a:ext>
                </a:extLst>
              </a:tr>
              <a:tr h="651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«Энергоэффективность в системах теплогазоснабжения и вентиляции», стажировка, г. Якутск, ООО «Теплокомфорт», 03.10.2022-15.10.2022 г. (72 часа)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5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265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11FF0-782C-B06A-4E05-4B57EDF1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0E5101-DD4F-B8A7-3C66-B4B9E6DD4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40</a:t>
            </a:fld>
            <a:endParaRPr lang="ru-RU" noProof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A3A60B8-805A-434E-3179-D38A8B5DE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42192"/>
              </p:ext>
            </p:extLst>
          </p:nvPr>
        </p:nvGraphicFramePr>
        <p:xfrm>
          <a:off x="522373" y="1091256"/>
          <a:ext cx="11494575" cy="5582166"/>
        </p:xfrm>
        <a:graphic>
          <a:graphicData uri="http://schemas.openxmlformats.org/drawingml/2006/table">
            <a:tbl>
              <a:tblPr firstRow="1" bandRow="1"/>
              <a:tblGrid>
                <a:gridCol w="688680">
                  <a:extLst>
                    <a:ext uri="{9D8B030D-6E8A-4147-A177-3AD203B41FA5}">
                      <a16:colId xmlns:a16="http://schemas.microsoft.com/office/drawing/2014/main" val="1458327091"/>
                    </a:ext>
                  </a:extLst>
                </a:gridCol>
                <a:gridCol w="6164987">
                  <a:extLst>
                    <a:ext uri="{9D8B030D-6E8A-4147-A177-3AD203B41FA5}">
                      <a16:colId xmlns:a16="http://schemas.microsoft.com/office/drawing/2014/main" val="3584541585"/>
                    </a:ext>
                  </a:extLst>
                </a:gridCol>
                <a:gridCol w="2353056">
                  <a:extLst>
                    <a:ext uri="{9D8B030D-6E8A-4147-A177-3AD203B41FA5}">
                      <a16:colId xmlns:a16="http://schemas.microsoft.com/office/drawing/2014/main" val="1882540889"/>
                    </a:ext>
                  </a:extLst>
                </a:gridCol>
                <a:gridCol w="2287852">
                  <a:extLst>
                    <a:ext uri="{9D8B030D-6E8A-4147-A177-3AD203B41FA5}">
                      <a16:colId xmlns:a16="http://schemas.microsoft.com/office/drawing/2014/main" val="4136379470"/>
                    </a:ext>
                  </a:extLst>
                </a:gridCol>
              </a:tblGrid>
              <a:tr h="756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мероприятия/Наименование статьи, публикации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(РИНЦ, ВАК,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Выходные данные/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90369"/>
                  </a:ext>
                </a:extLst>
              </a:tr>
              <a:tr h="31924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всероссийском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Всероссийском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3872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Ресурсосберегающие решения при проектировании внутреннего водопровода и канализации многоквартирного жилого дома. Журнал Тенденции развития науки и образования. 2020. № 67-2. Самара. С. 102-105.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https://www.elibrary.ru/item.asp?id=44326949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89623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 работы загрузочных материалов. Журнал Тенденции развития науки и образования. 2021. № 79-6.Самара. С. 144-147.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https://www.elibrary.ru/item.asp?id=47851636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906176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виртуальных лабораторных работ в процессе дистанционного обучения РС(Я). Журнал Современное педагогическое образование. 2021. № 10. Москва С. 97-100.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https://www.elibrary.ru/item.asp?id=47183957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18092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научно-практическая конференция с международным участием, посвященной 85-летию со дня рождения заслуженного деятеля науки РФ и ЯАССР, д. т. н., профессора Э. А. Бондарева. г. Киров 2021. Актуальные вопросы теплофизики, энергетики и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гидрогазодинамики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условиях Арктики. Тема: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Биоплато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очистки сточных вод в малых населенных пунктах.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https://www.elibrary.ru/item.asp?id=46389380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3921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Методическая разработка на сайте «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Инфоурок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Основные свойства и состав газообразного топлива.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Инфоурок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свидетельство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2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641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76B49-5930-8366-07D6-B1974E22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D942B2B-FCF5-1643-E5E2-32DFAAE719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41</a:t>
            </a:fld>
            <a:endParaRPr lang="ru-RU" noProof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0A7D33A-EB89-96DC-2F40-3748A333C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17339"/>
              </p:ext>
            </p:extLst>
          </p:nvPr>
        </p:nvGraphicFramePr>
        <p:xfrm>
          <a:off x="431800" y="1152525"/>
          <a:ext cx="11494575" cy="4585199"/>
        </p:xfrm>
        <a:graphic>
          <a:graphicData uri="http://schemas.openxmlformats.org/drawingml/2006/table">
            <a:tbl>
              <a:tblPr firstRow="1" bandRow="1"/>
              <a:tblGrid>
                <a:gridCol w="688680">
                  <a:extLst>
                    <a:ext uri="{9D8B030D-6E8A-4147-A177-3AD203B41FA5}">
                      <a16:colId xmlns:a16="http://schemas.microsoft.com/office/drawing/2014/main" val="1244985244"/>
                    </a:ext>
                  </a:extLst>
                </a:gridCol>
                <a:gridCol w="6164987">
                  <a:extLst>
                    <a:ext uri="{9D8B030D-6E8A-4147-A177-3AD203B41FA5}">
                      <a16:colId xmlns:a16="http://schemas.microsoft.com/office/drawing/2014/main" val="3355504274"/>
                    </a:ext>
                  </a:extLst>
                </a:gridCol>
                <a:gridCol w="2353056">
                  <a:extLst>
                    <a:ext uri="{9D8B030D-6E8A-4147-A177-3AD203B41FA5}">
                      <a16:colId xmlns:a16="http://schemas.microsoft.com/office/drawing/2014/main" val="804043042"/>
                    </a:ext>
                  </a:extLst>
                </a:gridCol>
                <a:gridCol w="2287852">
                  <a:extLst>
                    <a:ext uri="{9D8B030D-6E8A-4147-A177-3AD203B41FA5}">
                      <a16:colId xmlns:a16="http://schemas.microsoft.com/office/drawing/2014/main" val="1068184351"/>
                    </a:ext>
                  </a:extLst>
                </a:gridCol>
              </a:tblGrid>
              <a:tr h="756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мероприятия/Наименование статьи, публикации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Выходные данные/Уровень (РИНЦ, ВАК,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25364"/>
                  </a:ext>
                </a:extLst>
              </a:tr>
              <a:tr h="31924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международном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Всероссийском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579660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Международная научно-практическая конференция евразийского-научного объединения. Научные исследования и разработки. Тема: Проектирование модульной водоочистной станции в малых населенных пунктах. г. Москва.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свидетельство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19393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 Международная конференция по математическому моделированию, посвященная 75-летию Владимира Николаевича Врагова. тезисы докладов. Северо-Восточный федеральный университет, Академия наук Республики Саха (Якутия). Якутск. 2020. Тема: Расчет термопросадки биопруда в районах многолетней мерзлоты. 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https://www.elibrary.ru/item.asp?id=44403786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11606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calculation of the thermal separation in a biological pond in areas of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permafros</a:t>
                      </a:r>
                      <a:r>
                        <a:rPr kumimoji="0" lang="en-US" sz="1400" b="0" i="0" u="none" strike="noStrike" cap="small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AIP Conference Proceedings.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"9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International Conference on Mathematical Modeling: 2021.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https://www.elibrary.ru/item.asp?id=46783364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586459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Bioplato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 waste water purification in small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population points" Cite as: "AIP Conference Proceedings" 06 September 2022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https://aip.scitation.org/doi/abs/10.1063/5.0106807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647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97329"/>
      </p:ext>
    </p:extLst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3B667-85A9-E94A-D83D-94468A4E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a:t>
            </a:r>
            <a:endParaRPr dirty="0"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0F4C4E-DAC6-79E1-2EB7-603262BD0662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42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DBFF14-3F1C-9388-BA39-C4485A47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7" y="864000"/>
            <a:ext cx="6096000" cy="43078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88ABCE-41C2-12CF-EE8C-BEF3BEE9F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"/>
          <a:stretch/>
        </p:blipFill>
        <p:spPr>
          <a:xfrm>
            <a:off x="5924976" y="3017919"/>
            <a:ext cx="6267024" cy="330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9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BAA1E-4597-55CD-FDEA-82332D14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 Обобщение и распространение в педагогических коллективах опыта практических   результатов своей профессиональной деятельности в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межаттестационный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период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E156F7-79B6-4773-C338-E26BA07616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43</a:t>
            </a:fld>
            <a:endParaRPr lang="ru-RU" noProof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C226B0-B5C5-59FB-1EFF-CF0069B5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90" y="1395834"/>
            <a:ext cx="6440819" cy="4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12078"/>
      </p:ext>
    </p:extLst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45143D-C08B-33F3-0D11-5E928DA1939B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44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7E02C-D69F-ABB5-B790-525980E05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" l="27" r="37" t="5"/>
          <a:stretch/>
        </p:blipFill>
        <p:spPr>
          <a:xfrm>
            <a:off x="882869" y="672836"/>
            <a:ext cx="4918842" cy="60005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8E412A-DC6E-EF8C-A8BF-DE9F1EA53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" l="30" r="19" t="52"/>
          <a:stretch/>
        </p:blipFill>
        <p:spPr>
          <a:xfrm>
            <a:off x="6169572" y="638590"/>
            <a:ext cx="5707118" cy="6000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D7147D-D5D2-87EC-D27C-F6B17EDE3BEA}"/>
              </a:ext>
            </a:extLst>
          </p:cNvPr>
          <p:cNvSpPr txBox="1"/>
          <p:nvPr/>
        </p:nvSpPr>
        <p:spPr>
          <a:xfrm>
            <a:off x="704194" y="91248"/>
            <a:ext cx="113127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357796852"/>
      </p:ext>
    </p:extLst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384E5-4CFB-DE14-3CF1-67CEBD44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84578"/>
            <a:ext cx="11329200" cy="432000"/>
          </a:xfrm>
        </p:spPr>
        <p:txBody>
          <a:bodyPr/>
          <a:lstStyle/>
          <a:p>
            <a:pPr algn="ctr"/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a:t>
            </a:r>
            <a:endParaRPr dirty="0"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C0EF32-873F-D2C0-669B-74D8B4D60082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45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BACD4F-DA77-84AD-BBC1-60A009088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" l="127" r="33" t="52"/>
          <a:stretch/>
        </p:blipFill>
        <p:spPr>
          <a:xfrm>
            <a:off x="432000" y="907031"/>
            <a:ext cx="5517932" cy="57663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F51809-0760-A48D-FE8D-E9896F3CC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" l="14" r="28" t="103"/>
          <a:stretch/>
        </p:blipFill>
        <p:spPr>
          <a:xfrm>
            <a:off x="6242070" y="907031"/>
            <a:ext cx="5610892" cy="57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2402"/>
      </p:ext>
    </p:extLst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EAF42-9A5B-575E-6751-137649F0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84855"/>
            <a:ext cx="11329200" cy="432000"/>
          </a:xfrm>
        </p:spPr>
        <p:txBody>
          <a:bodyPr/>
          <a:lstStyle/>
          <a:p>
            <a:pPr algn="ctr"/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a:t>
            </a:r>
            <a:endParaRPr dirty="0"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2D32D7-E4FE-950A-726B-CF38C8DFCA32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46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3F0E99-B36B-3531-F25B-D429709B5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" l="18" r="73" t="93"/>
          <a:stretch/>
        </p:blipFill>
        <p:spPr>
          <a:xfrm>
            <a:off x="432000" y="864000"/>
            <a:ext cx="5192234" cy="5809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F3AB4E-DAC9-2C70-7D2D-3E58A43BC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" l="74" r="10" t="65"/>
          <a:stretch/>
        </p:blipFill>
        <p:spPr>
          <a:xfrm>
            <a:off x="5822730" y="864000"/>
            <a:ext cx="6022429" cy="58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1562"/>
      </p:ext>
    </p:extLst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DE668-81CC-265F-A58E-DA5D0300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0" y="305876"/>
            <a:ext cx="11329200" cy="432000"/>
          </a:xfrm>
        </p:spPr>
        <p:txBody>
          <a:bodyPr/>
          <a:lstStyle/>
          <a:p>
            <a:pPr algn="ctr"/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a:t>
            </a:r>
            <a:endParaRPr dirty="0"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2511FB-E118-987A-6F46-6C5BB1722EFF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47</a:t>
            </a:fld>
            <a:endParaRPr lang="ru-RU" noProof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194A0A-E1FF-59CE-1D76-62F94BE48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 l="101" r="88" t="36"/>
          <a:stretch/>
        </p:blipFill>
        <p:spPr>
          <a:xfrm>
            <a:off x="325696" y="864000"/>
            <a:ext cx="6568959" cy="58094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4907FD-3FED-BFA4-F8CF-1969B8360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" l="64" t="113"/>
          <a:stretch/>
        </p:blipFill>
        <p:spPr>
          <a:xfrm>
            <a:off x="6342284" y="864000"/>
            <a:ext cx="5674664" cy="58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244"/>
      </p:ext>
    </p:extLst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70E76-993D-C65B-2E2D-04E94699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48" y="184578"/>
            <a:ext cx="11329200" cy="432000"/>
          </a:xfrm>
        </p:spPr>
        <p:txBody>
          <a:bodyPr/>
          <a:lstStyle/>
          <a:p>
            <a:pPr algn="ctr"/>
            <a:r>
              <a:rPr b="1" baseline="0" cap="none" dirty="0" i="0" kern="1200" kumimoji="0" lang="ru-RU" noProof="0" normalizeH="0" spc="0" strike="noStrike" sz="16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itchFamily="18" typeface="Times New Roman"/>
                <a:ea typeface="+mj-ea"/>
                <a:cs charset="0" pitchFamily="18" typeface="Times New Roman"/>
              </a:rPr>
              <a:t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a:t>
            </a:r>
            <a:endParaRPr dirty="0"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7363CA-661C-2E10-E127-110E9D5CCC52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48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21C1E3-E3B2-C8C1-B445-FDB7A1369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" l="84" t="69"/>
          <a:stretch/>
        </p:blipFill>
        <p:spPr>
          <a:xfrm>
            <a:off x="6633103" y="715246"/>
            <a:ext cx="4896745" cy="5958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8F07F-C6AC-ABDF-4BBE-4F704F5EB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86" y="715245"/>
            <a:ext cx="4215563" cy="59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1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D872B-7953-725A-C14D-2B2EE15E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817" y="432000"/>
            <a:ext cx="10218845" cy="43200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Результаты личного участия и продуктивность методической деятельности преподавателя в межаттестационный период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72B815-09B7-FD27-13D4-86CC3C33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49</a:t>
            </a:fld>
            <a:endParaRPr lang="ru-RU" noProof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51E4B1A-D90D-D0EA-F1ED-6C243BB44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08299"/>
              </p:ext>
            </p:extLst>
          </p:nvPr>
        </p:nvGraphicFramePr>
        <p:xfrm>
          <a:off x="562740" y="1089463"/>
          <a:ext cx="11066519" cy="5163641"/>
        </p:xfrm>
        <a:graphic>
          <a:graphicData uri="http://schemas.openxmlformats.org/drawingml/2006/table">
            <a:tbl>
              <a:tblPr/>
              <a:tblGrid>
                <a:gridCol w="1799987">
                  <a:extLst>
                    <a:ext uri="{9D8B030D-6E8A-4147-A177-3AD203B41FA5}">
                      <a16:colId xmlns:a16="http://schemas.microsoft.com/office/drawing/2014/main" val="1201938260"/>
                    </a:ext>
                  </a:extLst>
                </a:gridCol>
                <a:gridCol w="6674447">
                  <a:extLst>
                    <a:ext uri="{9D8B030D-6E8A-4147-A177-3AD203B41FA5}">
                      <a16:colId xmlns:a16="http://schemas.microsoft.com/office/drawing/2014/main" val="280480971"/>
                    </a:ext>
                  </a:extLst>
                </a:gridCol>
                <a:gridCol w="2592085">
                  <a:extLst>
                    <a:ext uri="{9D8B030D-6E8A-4147-A177-3AD203B41FA5}">
                      <a16:colId xmlns:a16="http://schemas.microsoft.com/office/drawing/2014/main" val="2564209012"/>
                    </a:ext>
                  </a:extLst>
                </a:gridCol>
              </a:tblGrid>
              <a:tr h="655837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мероприятия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81902"/>
                  </a:ext>
                </a:extLst>
              </a:tr>
              <a:tr h="925887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Муниципальный этап научно-практической конференции «Шаг в будущее» имени академика В.П. Ларионова, секция «Техника и технологии»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30358"/>
                  </a:ext>
                </a:extLst>
              </a:tr>
              <a:tr h="655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Республиканская олимпиада профессионального мастерства обучающихся по специальностям СПО 08.02.07 «Монтаж и эксплуатация внутренних сантехнических устройств, вентиляции и кондиционировании воздуха»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321229"/>
                  </a:ext>
                </a:extLst>
              </a:tr>
              <a:tr h="3857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Республиканская олимпиада профессионального мастерства обучающихся по специальностям СПО 08.02.08 «Монтаж и эксплуатация оборудования и систем газоснабжения»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25009"/>
                  </a:ext>
                </a:extLst>
              </a:tr>
              <a:tr h="655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комиссии демонстрационного экзамена </a:t>
                      </a: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специальностям СПО 08.02.07 «Монтаж и эксплуатация внутренних сантехнических устройств, вентиляции и кондиционировании воздуха»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комиссии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930460"/>
                  </a:ext>
                </a:extLst>
              </a:tr>
              <a:tr h="655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Республиканская олимпиада профессионального мастерства обучающихся по специальностям СПО 08.02.08 «Монтаж и эксплуатация оборудования и систем газоснабжения»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17370"/>
                  </a:ext>
                </a:extLst>
              </a:tr>
              <a:tr h="655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Конкурс творческих работ студентов «Новогодний вернисаж». Конкурс новогодних стенгазет по группам «Елочка желаний»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жюри</a:t>
                      </a:r>
                      <a:endParaRPr kumimoji="0" lang="en-US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4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25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46BD89A-522C-4213-93A1-B873B4D7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C473F-A318-69E1-0878-CB6AD55312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5</a:t>
            </a:fld>
            <a:endParaRPr lang="ru-RU" noProof="0"/>
          </a:p>
        </p:txBody>
      </p:sp>
      <p:pic>
        <p:nvPicPr>
          <p:cNvPr id="12" name="Picture 6" descr="S:\ТГВ\Константинова\ПВШ\2.jpg">
            <a:extLst>
              <a:ext uri="{FF2B5EF4-FFF2-40B4-BE49-F238E27FC236}">
                <a16:creationId xmlns:a16="http://schemas.microsoft.com/office/drawing/2014/main" id="{3DD76B66-89A4-D24D-C1E8-CAEA6D84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99" y="638670"/>
            <a:ext cx="9006973" cy="61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530578"/>
      </p:ext>
    </p:extLst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97925-C26B-3756-1480-88DE47F5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lang="ru-RU" sz="1600">
                <a:latin charset="0" panose="02020603050405020304" pitchFamily="18" typeface="Times New Roman"/>
                <a:cs charset="0" panose="02020603050405020304" pitchFamily="18" typeface="Times New Roman"/>
              </a:rPr>
              <a:t>8. Результаты личного участия и продуктивность методической деятельности преподавателя в межаттестационный период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4927A6-D3D9-3B72-55BB-069A27C8BB07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50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27A36-E130-46BE-D10F-E45D87861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" l="95" r="113" t="100"/>
          <a:stretch/>
        </p:blipFill>
        <p:spPr>
          <a:xfrm>
            <a:off x="651642" y="813365"/>
            <a:ext cx="4477407" cy="58600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B65DD6-494B-F1AF-AFE8-EDC8CC7FE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5" l="49" r="68" t="40"/>
          <a:stretch/>
        </p:blipFill>
        <p:spPr>
          <a:xfrm>
            <a:off x="5260255" y="1430999"/>
            <a:ext cx="6756693" cy="44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86435"/>
      </p:ext>
    </p:extLst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CAE57-1AC8-576E-6BD6-B1251534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48" y="184578"/>
            <a:ext cx="11329200" cy="432000"/>
          </a:xfrm>
        </p:spPr>
        <p:txBody>
          <a:bodyPr/>
          <a:lstStyle/>
          <a:p>
            <a:pPr algn="ctr"/>
            <a:r>
              <a:rPr b="1" baseline="0" cap="none" dirty="0" i="0" kern="1200" kumimoji="0" lang="ru-RU" noProof="0" normalizeH="0" spc="-15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8. Результаты личного участия и продуктивность методической деятельности преподавателя в межаттестационный период</a:t>
            </a:r>
            <a:endParaRPr dirty="0"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59723F-48F5-A313-FB1B-816AE31FB907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51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BB59A-D36D-FCD2-EFB0-FD4A4F360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" l="43" r="26" t="88"/>
          <a:stretch/>
        </p:blipFill>
        <p:spPr>
          <a:xfrm>
            <a:off x="13459" y="616578"/>
            <a:ext cx="6050889" cy="42286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FEE7B5-5089-1035-A1DE-F55F0FBB1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" l="75" r="87" t="50"/>
          <a:stretch/>
        </p:blipFill>
        <p:spPr>
          <a:xfrm>
            <a:off x="5961926" y="2348415"/>
            <a:ext cx="6230074" cy="43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25750"/>
      </p:ext>
    </p:extLst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0CA68-7278-8A03-3795-6CA403B4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0" y="184578"/>
            <a:ext cx="11329200" cy="432000"/>
          </a:xfrm>
        </p:spPr>
        <p:txBody>
          <a:bodyPr/>
          <a:lstStyle/>
          <a:p>
            <a:pPr algn="ctr"/>
            <a:r>
              <a:rPr b="1" baseline="0" cap="none" dirty="0" i="0" kern="1200" kumimoji="0" lang="ru-RU" noProof="0" normalizeH="0" spc="-15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8. Результаты личного участия и продуктивность методической деятельности преподавателя в межаттестационный период</a:t>
            </a:r>
            <a:endParaRPr dirty="0"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BBC3F3-AD77-A2DA-192D-34DFF22C33CE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52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8301D4-15EE-ED56-BC59-91AE32582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" l="89" r="85" t="116"/>
          <a:stretch/>
        </p:blipFill>
        <p:spPr>
          <a:xfrm>
            <a:off x="14133" y="616578"/>
            <a:ext cx="6081867" cy="42979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757090-22D4-E0A9-F1B5-095AA616A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488" y="2560024"/>
            <a:ext cx="6131379" cy="42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86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331A0-407B-78AB-ABA6-D33027A2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87" y="378212"/>
            <a:ext cx="11329200" cy="432000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Результаты личного участия преподавателя в конкурсах (выставках) профессионального мастерства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межаттестационный период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E6A899-8AEB-5135-B265-C14C86B57E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53</a:t>
            </a:fld>
            <a:endParaRPr lang="ru-RU" noProof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FFA97E4-7FD4-D6B0-85AD-DE73553DF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541897"/>
              </p:ext>
            </p:extLst>
          </p:nvPr>
        </p:nvGraphicFramePr>
        <p:xfrm>
          <a:off x="432000" y="1110484"/>
          <a:ext cx="11494574" cy="5502002"/>
        </p:xfrm>
        <a:graphic>
          <a:graphicData uri="http://schemas.openxmlformats.org/drawingml/2006/table">
            <a:tbl>
              <a:tblPr firstRow="1" bandRow="1"/>
              <a:tblGrid>
                <a:gridCol w="688680">
                  <a:extLst>
                    <a:ext uri="{9D8B030D-6E8A-4147-A177-3AD203B41FA5}">
                      <a16:colId xmlns:a16="http://schemas.microsoft.com/office/drawing/2014/main" val="3553420198"/>
                    </a:ext>
                  </a:extLst>
                </a:gridCol>
                <a:gridCol w="6164987">
                  <a:extLst>
                    <a:ext uri="{9D8B030D-6E8A-4147-A177-3AD203B41FA5}">
                      <a16:colId xmlns:a16="http://schemas.microsoft.com/office/drawing/2014/main" val="1550736812"/>
                    </a:ext>
                  </a:extLst>
                </a:gridCol>
                <a:gridCol w="2353055">
                  <a:extLst>
                    <a:ext uri="{9D8B030D-6E8A-4147-A177-3AD203B41FA5}">
                      <a16:colId xmlns:a16="http://schemas.microsoft.com/office/drawing/2014/main" val="396692259"/>
                    </a:ext>
                  </a:extLst>
                </a:gridCol>
                <a:gridCol w="2287852">
                  <a:extLst>
                    <a:ext uri="{9D8B030D-6E8A-4147-A177-3AD203B41FA5}">
                      <a16:colId xmlns:a16="http://schemas.microsoft.com/office/drawing/2014/main" val="1720486590"/>
                    </a:ext>
                  </a:extLst>
                </a:gridCol>
              </a:tblGrid>
              <a:tr h="3918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44" marR="91444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303026"/>
                  </a:ext>
                </a:extLst>
              </a:tr>
              <a:tr h="31924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республиканском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553772"/>
                  </a:ext>
                </a:extLst>
              </a:tr>
              <a:tr h="5514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 республиканский заочный конкурс методических разработок «ПЕДАГОГИЧЕСКИЕ ИДЕИ» среди педагогических работников организаций среднего профессионального образования, посвященный Году педагога и наставника и 60-летию Намского педагогического колледжа им. И.Е. Винокурова.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Намский педагогический колледж им. И.Е. Винокурова 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сертификат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130001"/>
                  </a:ext>
                </a:extLst>
              </a:tr>
              <a:tr h="31924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всероссийском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Всероссийском уровне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08643"/>
                  </a:ext>
                </a:extLst>
              </a:tr>
              <a:tr h="783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педагогический конкурс «Моя лучшая педагогическая разработка» Методические указания к курсовому проекту по дисциплине «МДК 02.01 Реализация проектирования систем газораспределения и газопотребления с использованием компьютерных технологий»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образовательной и научной деятельности 21 века. Всероссийское сетевое издание для педагогов образовательных учреждений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степени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719072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педагогический конкурс «Современные образовательные технологии», в рамках реализации федерального проекта Цифровая образовательная среда. На тему: Применение цифровых технологий при выполнении лабораторных работ.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«Научно-образовательный центр педагогических проектов» Академия педагогических проектов РФ.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степени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54811"/>
                  </a:ext>
                </a:extLst>
              </a:tr>
              <a:tr h="783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Всероссийский профессионально-исследовательский конкурс Цифровизация в образовании «Цифровизация образовательной среды в процессе изучения общеобразовательных дисциплин»</a:t>
                      </a:r>
                    </a:p>
                  </a:txBody>
                  <a:tcPr marL="91444" marR="91444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центр научного партнерства «Новая наука»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степени</a:t>
                      </a:r>
                    </a:p>
                  </a:txBody>
                  <a:tcPr marL="91444" marR="91444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ACE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2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13690"/>
      </p:ext>
    </p:extLst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8179-91C1-D431-BF33-1ACD7274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0" y="209023"/>
            <a:ext cx="11329200" cy="432000"/>
          </a:xfrm>
        </p:spPr>
        <p:txBody>
          <a:bodyPr/>
          <a:lstStyle/>
          <a:p>
            <a:pPr algn="ctr"/>
            <a:r>
              <a:rPr b="1" baseline="0" cap="none" dirty="0" i="0" kern="1200" kumimoji="0" lang="ru-RU" noProof="0" normalizeH="0" spc="-15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0" panose="02020603050405020304" pitchFamily="18" typeface="Times New Roman"/>
                <a:ea charset="0" panose="02020603050405020304" pitchFamily="18" typeface="Times New Roman"/>
                <a:cs typeface="+mj-cs"/>
              </a:rPr>
              <a:t>9. Результаты личного участия преподавателя в конкурсах (выставках) профессионального мастерства </a:t>
            </a:r>
            <a:r>
              <a:rPr b="1" baseline="0" cap="none" dirty="0" i="0" kern="1200" kumimoji="0" lang="ru-RU" noProof="0" normalizeH="0" spc="-15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в </a:t>
            </a:r>
            <a:r>
              <a:rPr b="1" baseline="0" cap="none" dirty="0" err="1" i="0" kern="1200" kumimoji="0" lang="ru-RU" noProof="0" normalizeH="0" spc="-15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межаттестационный</a:t>
            </a:r>
            <a:r>
              <a:rPr b="1" baseline="0" cap="none" dirty="0" i="0" kern="1200" kumimoji="0" lang="ru-RU" noProof="0" normalizeH="0" spc="-15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 период</a:t>
            </a:r>
            <a:endParaRPr dirty="0" lang="ru-RU" sz="160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238196-C392-933B-33BE-72CA9F2E16BF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54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F22B0A-C709-AAB0-405C-B776E32F5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" l="39" r="136" t="104"/>
          <a:stretch/>
        </p:blipFill>
        <p:spPr>
          <a:xfrm>
            <a:off x="1291473" y="863998"/>
            <a:ext cx="4025245" cy="57849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3F6B0A-88D7-143E-3912-2575F6A72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" l="127" r="140" t="47"/>
          <a:stretch/>
        </p:blipFill>
        <p:spPr>
          <a:xfrm>
            <a:off x="6413214" y="863998"/>
            <a:ext cx="4091233" cy="57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03350"/>
      </p:ext>
    </p:extLst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03CFD-4847-B8DE-101C-ACCE5BC3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98" y="111488"/>
            <a:ext cx="11329200" cy="432000"/>
          </a:xfrm>
        </p:spPr>
        <p:txBody>
          <a:bodyPr/>
          <a:lstStyle/>
          <a:p>
            <a:pPr algn="ctr"/>
            <a:r>
              <a:rPr b="1" baseline="0" cap="none" dirty="0" i="0" kern="1200" kumimoji="0" lang="ru-RU" noProof="0" normalizeH="0" spc="-15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0" panose="02020603050405020304" pitchFamily="18" typeface="Times New Roman"/>
                <a:ea charset="0" panose="02020603050405020304" pitchFamily="18" typeface="Times New Roman"/>
                <a:cs typeface="+mj-cs"/>
              </a:rPr>
              <a:t>9. Результаты личного участия преподавателя в конкурсах (выставках) профессионального мастерства </a:t>
            </a:r>
            <a:r>
              <a:rPr b="1" baseline="0" cap="none" dirty="0" i="0" kern="1200" kumimoji="0" lang="ru-RU" noProof="0" normalizeH="0" spc="-15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в </a:t>
            </a:r>
            <a:r>
              <a:rPr b="1" baseline="0" cap="none" dirty="0" err="1" i="0" kern="1200" kumimoji="0" lang="ru-RU" noProof="0" normalizeH="0" spc="-15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межаттестационный</a:t>
            </a:r>
            <a:r>
              <a:rPr b="1" baseline="0" cap="none" dirty="0" i="0" kern="1200" kumimoji="0" lang="ru-RU" noProof="0" normalizeH="0" spc="-150" strike="noStrike" sz="16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 период</a:t>
            </a:r>
            <a:endParaRPr dirty="0"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849A50-0D43-C253-3209-8408E91EAE20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55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0CEE45-7B55-C840-33A0-808745905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" l="22" r="55" t="101"/>
          <a:stretch/>
        </p:blipFill>
        <p:spPr>
          <a:xfrm>
            <a:off x="741883" y="1204048"/>
            <a:ext cx="6483922" cy="45837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42800F-134A-858C-06A6-3BA833921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844" y="762761"/>
            <a:ext cx="3745273" cy="54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08984"/>
      </p:ext>
    </p:extLst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ЯКСТ\Desktop\111.jpg" id="10" name="Рисунок 9"/>
          <p:cNvPicPr/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429173" y="1202672"/>
            <a:ext cx="362712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ЯКСТ\Desktop\На сайт олимпиада 2022 год\Документы по олимпиаде 2022 год\титулка 001.jpg" id="11" name="Рисунок 10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968266" y="761217"/>
            <a:ext cx="3627120" cy="520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B614F510-C309-44BD-972B-EDA34DECD295.jpeg" id="12" name="Рисунок 11"/>
          <p:cNvPicPr>
            <a:picLocks noChangeAspect="1"/>
          </p:cNvPicPr>
          <p:nvPr/>
        </p:nvPicPr>
        <p:blipFill>
          <a:blip r:embed="rId4"/>
          <a:srcRect b="181" r="33"/>
          <a:stretch>
            <a:fillRect/>
          </a:stretch>
        </p:blipFill>
        <p:spPr>
          <a:xfrm>
            <a:off x="6577221" y="4088836"/>
            <a:ext cx="3074194" cy="2590800"/>
          </a:xfrm>
          <a:prstGeom prst="rect">
            <a:avLst/>
          </a:prstGeom>
        </p:spPr>
      </p:pic>
      <p:pic>
        <p:nvPicPr>
          <p:cNvPr descr="EB582618-8361-4A61-93A0-2A6916A6B572.jpeg" id="13" name="Рисунок 12"/>
          <p:cNvPicPr>
            <a:picLocks noChangeAspect="1"/>
          </p:cNvPicPr>
          <p:nvPr/>
        </p:nvPicPr>
        <p:blipFill>
          <a:blip cstate="print" r:embed="rId5"/>
          <a:srcRect b="84" r="59"/>
          <a:stretch>
            <a:fillRect/>
          </a:stretch>
        </p:blipFill>
        <p:spPr>
          <a:xfrm>
            <a:off x="4157285" y="1031586"/>
            <a:ext cx="3103613" cy="42468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5310" y="178364"/>
            <a:ext cx="116454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pc="-150">
                <a:solidFill>
                  <a:prstClr val="black">
                    <a:lumMod val="85000"/>
                    <a:lumOff val="15000"/>
                  </a:prstClr>
                </a:solidFill>
                <a:latin charset="0" panose="02020603050405020304" pitchFamily="18" typeface="Times New Roman"/>
                <a:ea charset="0" panose="02020603050405020304" pitchFamily="18" typeface="Times New Roman"/>
              </a:rPr>
              <a:t>10.   </a:t>
            </a:r>
            <a:r>
              <a:rPr b="1" dirty="0" lang="ru-RU" sz="1600">
                <a:latin charset="0" panose="02020603050405020304" pitchFamily="18" typeface="Times New Roman"/>
                <a:ea charset="0" panose="02020603050405020304" pitchFamily="18" typeface="Times New Roman"/>
              </a:rPr>
              <a:t>Результаты проведенных преподавателем  конференций, выставок, конкурсов профессионального мастерства, иных конкурсов и аналогичных мероприятий (в области преподаваемого учебного предмета, курса, дисциплины (модуля)</a:t>
            </a:r>
            <a:r>
              <a:rPr b="1" dirty="0" lang="ru-RU" spc="-150" sz="1600">
                <a:solidFill>
                  <a:prstClr val="black">
                    <a:lumMod val="85000"/>
                    <a:lumOff val="15000"/>
                  </a:prst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 </a:t>
            </a:r>
            <a:r>
              <a:rPr b="1" dirty="0" err="1" lang="ru-RU" spc="-150" sz="1600">
                <a:solidFill>
                  <a:prstClr val="black">
                    <a:lumMod val="85000"/>
                    <a:lumOff val="15000"/>
                  </a:prst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межаттестационный</a:t>
            </a:r>
            <a:r>
              <a:rPr b="1" dirty="0" lang="ru-RU" spc="-150" sz="1600">
                <a:solidFill>
                  <a:prstClr val="black">
                    <a:lumMod val="85000"/>
                    <a:lumOff val="15000"/>
                  </a:prst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период</a:t>
            </a:r>
            <a:endParaRPr b="1" dirty="0" lang="ru-RU" sz="1600"/>
          </a:p>
        </p:txBody>
      </p:sp>
    </p:spTree>
    <p:extLst>
      <p:ext uri="{BB962C8B-B14F-4D97-AF65-F5344CB8AC3E}">
        <p14:creationId xmlns:p14="http://schemas.microsoft.com/office/powerpoint/2010/main" val="2795806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53296-737A-231F-8169-5501448B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11. </a:t>
            </a:r>
            <a:r>
              <a:rPr kumimoji="0" lang="ru-RU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Поощрения за профессиональную деятельность в </a:t>
            </a:r>
            <a:r>
              <a:rPr kumimoji="0" lang="ru-RU" sz="24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межаттестационный</a:t>
            </a:r>
            <a:r>
              <a:rPr kumimoji="0" lang="ru-RU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период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ACFCD51-46BF-CCBA-71A5-F3CE8AE73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57</a:t>
            </a:fld>
            <a:endParaRPr lang="ru-RU" noProof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2D4AE9A-CB90-BEAC-ACB0-AD460DA9E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99244"/>
              </p:ext>
            </p:extLst>
          </p:nvPr>
        </p:nvGraphicFramePr>
        <p:xfrm>
          <a:off x="830316" y="1600760"/>
          <a:ext cx="10752083" cy="2423677"/>
        </p:xfrm>
        <a:graphic>
          <a:graphicData uri="http://schemas.openxmlformats.org/drawingml/2006/table">
            <a:tbl>
              <a:tblPr/>
              <a:tblGrid>
                <a:gridCol w="2283764">
                  <a:extLst>
                    <a:ext uri="{9D8B030D-6E8A-4147-A177-3AD203B41FA5}">
                      <a16:colId xmlns:a16="http://schemas.microsoft.com/office/drawing/2014/main" val="3121451486"/>
                    </a:ext>
                  </a:extLst>
                </a:gridCol>
                <a:gridCol w="8468319">
                  <a:extLst>
                    <a:ext uri="{9D8B030D-6E8A-4147-A177-3AD203B41FA5}">
                      <a16:colId xmlns:a16="http://schemas.microsoft.com/office/drawing/2014/main" val="1541973078"/>
                    </a:ext>
                  </a:extLst>
                </a:gridCol>
              </a:tblGrid>
              <a:tr h="655837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мероприятия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61033"/>
                  </a:ext>
                </a:extLst>
              </a:tr>
              <a:tr h="540391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1287C3"/>
                        </a:buClr>
                        <a:buSzPct val="145000"/>
                        <a:buFont typeface="Arial" panose="020B0604020202020204" pitchFamily="34" charset="0"/>
                        <a:defRPr sz="1200" kern="1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Благодарственное письмо.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Северо-Восточный федеральный университет имени М.К. Аммосова – за плодотворное сотрудничество и неоценимый вклад в систему подготовки кадров в сфере строительства РС(Я)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45689"/>
                  </a:ext>
                </a:extLst>
              </a:tr>
              <a:tr h="5020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Благодарственное письмо. ООО «Теплокомфорт» - за высокий профессионализм работы, за консультацию по проектированию систем водоснабжения объекта логистического центра на Чернышевского.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16308"/>
                  </a:ext>
                </a:extLst>
              </a:tr>
              <a:tr h="3857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Благодарственное письмо. АНО «Научно преподавательский центр научных проектов» - за участие во всероссийском конкурсе с авторской работой.</a:t>
                      </a:r>
                      <a:endParaRPr kumimoji="0" lang="ru-RU" alt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3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120717"/>
      </p:ext>
    </p:extLst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457DB-0DC4-CF41-B707-1D4A68EE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99" y="467859"/>
            <a:ext cx="11329200" cy="432000"/>
          </a:xfrm>
        </p:spPr>
        <p:txBody>
          <a:bodyPr/>
          <a:lstStyle/>
          <a:p>
            <a:pPr algn="ctr"/>
            <a:r>
              <a:rPr dirty="0" lang="ru-RU" sz="1600">
                <a:solidFill>
                  <a:prstClr val="black">
                    <a:lumMod val="85000"/>
                    <a:lumOff val="15000"/>
                  </a:prstClr>
                </a:solidFill>
                <a:latin charset="0" panose="02020603050405020304" pitchFamily="18" typeface="Times New Roman"/>
              </a:rPr>
              <a:t>11. </a:t>
            </a:r>
            <a:r>
              <a:rPr dirty="0" lang="ru-RU" sz="16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Поощрения за профессиональную деятельность в </a:t>
            </a:r>
            <a:r>
              <a:rPr dirty="0" err="1" lang="ru-RU" sz="16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межаттестационный</a:t>
            </a:r>
            <a:r>
              <a:rPr dirty="0" lang="ru-RU" sz="1600">
                <a:effectLst/>
                <a:latin charset="0" panose="02020603050405020304" pitchFamily="18" typeface="Times New Roman"/>
                <a:ea charset="0" panose="02020603050405020304" pitchFamily="18" typeface="Times New Roman"/>
              </a:rPr>
              <a:t> период</a:t>
            </a:r>
            <a:endParaRPr dirty="0" lang="ru-RU" sz="160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61B5D83-E1BC-9AFE-5B2E-223A9346D090}"/>
              </a:ext>
            </a:extLst>
          </p:cNvPr>
          <p:cNvSpPr>
            <a:spLocks noGrp="1"/>
          </p:cNvSpPr>
          <p:nvPr>
            <p:ph idx="11" sz="quarter" type="sldNum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58</a:t>
            </a:fld>
            <a:endParaRPr lang="ru-RU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D4689-27CC-E479-05D6-669DE6390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" l="126" r="54" t="25"/>
          <a:stretch/>
        </p:blipFill>
        <p:spPr>
          <a:xfrm>
            <a:off x="175052" y="1308847"/>
            <a:ext cx="3649397" cy="5217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3348CF-ABE8-AF30-6D4F-7A41FFAFD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996" y="1308847"/>
            <a:ext cx="3846007" cy="5308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04AE82-D4BF-D6ED-394D-0F7011F2A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813" y="1308847"/>
            <a:ext cx="3627135" cy="5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9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568BF2D8-8447-76EF-C263-38C728DCE2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98125" y="633188"/>
            <a:ext cx="8758854" cy="6021710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AA926A8-FCD6-0FE5-33D3-E21CB5CB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48" y="201188"/>
            <a:ext cx="11329200" cy="432000"/>
          </a:xfrm>
        </p:spPr>
        <p:txBody>
          <a:bodyPr/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BBE4F4-3356-882A-0F0B-4646704D9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539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9A57E01D-829D-72ED-9DCC-3149129892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0426" y="648753"/>
            <a:ext cx="9051147" cy="6024669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567F86D-EB6D-5E8E-8A25-53AFA27C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0" y="184578"/>
            <a:ext cx="11329200" cy="432000"/>
          </a:xfrm>
        </p:spPr>
        <p:txBody>
          <a:bodyPr/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C528-B35C-62A3-6973-4ED9EA730F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086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230DAD8E-9CFC-3227-7F23-B84ECB3258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2220" y="575335"/>
            <a:ext cx="8516057" cy="5931182"/>
          </a:xfr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99AE0-D7D0-F8BE-F783-43FD3CF739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8</a:t>
            </a:fld>
            <a:endParaRPr lang="ru-RU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FF7AC5-4B69-14D1-01B6-4C4B546A79BE}"/>
              </a:ext>
            </a:extLst>
          </p:cNvPr>
          <p:cNvSpPr txBox="1"/>
          <p:nvPr/>
        </p:nvSpPr>
        <p:spPr>
          <a:xfrm>
            <a:off x="711549" y="182206"/>
            <a:ext cx="11017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30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7C147A5E-D1C4-0D11-566D-CA0989FC4F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35449" y="623874"/>
            <a:ext cx="8553580" cy="6174614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E0AEE26-F842-FA5F-9881-171E160E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48" y="191874"/>
            <a:ext cx="11329200" cy="432000"/>
          </a:xfrm>
        </p:spPr>
        <p:txBody>
          <a:bodyPr/>
          <a:lstStyle/>
          <a:p>
            <a:pPr algn="ctr"/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Результаты повышения квалификации по профилю педагогической деятельности  в межаттестационный период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0F7AD9-EA68-69D8-EC4D-133DFD9960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ru-RU" noProof="0" smtClean="0"/>
              <a:pPr algn="ctr"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5785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62_TF66835393" id="{65F58A1D-EB05-44CB-9085-FD2B20E62064}" vid="{D25AC99C-4738-49CA-8EF6-285053D22B2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CFEE3-59F5-490C-AC74-047FF9F6A8F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2283</TotalTime>
  <Words>3668</Words>
  <Application>Microsoft Office PowerPoint</Application>
  <PresentationFormat>Широкоэкранный</PresentationFormat>
  <Paragraphs>593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Corbel</vt:lpstr>
      <vt:lpstr>Tahoma</vt:lpstr>
      <vt:lpstr>Times New Roman</vt:lpstr>
      <vt:lpstr>Тема Office</vt:lpstr>
      <vt:lpstr>ПОРТФОЛИО</vt:lpstr>
      <vt:lpstr>Презентация PowerPoint</vt:lpstr>
      <vt:lpstr>Презентация PowerPoint</vt:lpstr>
      <vt:lpstr>Презентация PowerPoint</vt:lpstr>
      <vt:lpstr>1. Результаты повышения квалификации по профилю педагогической деятельности  в межаттестационный период </vt:lpstr>
      <vt:lpstr>1. Результаты повышения квалификации по профилю педагогической деятельности  в межаттестационный период</vt:lpstr>
      <vt:lpstr>1. Результаты повышения квалификации по профилю педагогической деятельности  в межаттестационный период</vt:lpstr>
      <vt:lpstr>Презентация PowerPoint</vt:lpstr>
      <vt:lpstr>1. Результаты повышения квалификации по профилю педагогической деятельности  в межаттестационный период</vt:lpstr>
      <vt:lpstr>1. Результаты повышения квалификации по профилю педагогической деятельности  в межаттестационный период</vt:lpstr>
      <vt:lpstr>1. Результаты повышения квалификации по профилю педагогической деятельности  в межаттестационный период</vt:lpstr>
      <vt:lpstr>1. Результаты повышения квалификации по профилю педагогической деятельности  в межаттестационный период</vt:lpstr>
      <vt:lpstr>1. Результаты повышения квалификации по профилю педагогической деятельности  в межаттестационный период</vt:lpstr>
      <vt:lpstr>Презентация PowerPoint</vt:lpstr>
      <vt:lpstr>Презентация PowerPoint</vt:lpstr>
      <vt:lpstr>2. Результаты учебной деятельности по итогам мониторинга ПОО в межаттестационный период </vt:lpstr>
      <vt:lpstr>Презентация PowerPoint</vt:lpstr>
      <vt:lpstr>Результаты учебной деятельности по итогам мониторинга ПОО в межаттестационный период</vt:lpstr>
      <vt:lpstr>Презентация PowerPoint</vt:lpstr>
      <vt:lpstr>Результаты учебной деятельности по итогам мониторинга ПОО в межаттестационный период</vt:lpstr>
      <vt:lpstr>Презентация PowerPoint</vt:lpstr>
      <vt:lpstr>Результаты учебной деятельности по итогам мониторинга ПОО в межаттестационный период</vt:lpstr>
      <vt:lpstr>3. Результаты освоения обучающимися образовательных программ по итогам мониторинга  системы образования в  межаттестационный период</vt:lpstr>
      <vt:lpstr>4.Результаты обучающихся выставках, конкурсах, олимпиадах, конференциях, соревнованиях (по преподаваемым профессиональным модулям, междисциплинарным курсам, дисциплинам)</vt:lpstr>
      <vt:lpstr>4.Результаты обучающихся выставках, конкурсах, олимпиадах, конференциях, соревнованиях (по преподаваемым профессиональным модулям, междисциплинарным курсам, дисциплинам)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Результаты  использования новых образовательных технологий в межаттестационный период</vt:lpstr>
      <vt:lpstr>5. Результаты  использования новых образовательных технологий в межаттестационный период</vt:lpstr>
      <vt:lpstr>6. Эффективность работы по программно-методическому  сопровождению образовательного процесса </vt:lpstr>
      <vt:lpstr>6. Эффективность работы по программно-методическому сопровождению образовательного процесса</vt:lpstr>
      <vt:lpstr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vt:lpstr>
      <vt:lpstr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vt:lpstr>
      <vt:lpstr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vt:lpstr>
      <vt:lpstr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vt:lpstr>
      <vt:lpstr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 </vt:lpstr>
      <vt:lpstr>Презентация PowerPoint</vt:lpstr>
      <vt:lpstr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vt:lpstr>
      <vt:lpstr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vt:lpstr>
      <vt:lpstr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vt:lpstr>
      <vt:lpstr>7. Обобщение и распространение в педагогических коллективах опыта практических   результатов своей профессиональной деятельности в межаттестационный период</vt:lpstr>
      <vt:lpstr>8. Результаты личного участия и продуктивность методической деятельности преподавателя в межаттестационный период</vt:lpstr>
      <vt:lpstr>8. Результаты личного участия и продуктивность методической деятельности преподавателя в межаттестационный период</vt:lpstr>
      <vt:lpstr>8. Результаты личного участия и продуктивность методической деятельности преподавателя в межаттестационный период</vt:lpstr>
      <vt:lpstr>8. Результаты личного участия и продуктивность методической деятельности преподавателя в межаттестационный период</vt:lpstr>
      <vt:lpstr>9. Результаты личного участия преподавателя в конкурсах (выставках) профессионального мастерства в межаттестационный период</vt:lpstr>
      <vt:lpstr>9. Результаты личного участия преподавателя в конкурсах (выставках) профессионального мастерства в межаттестационный период</vt:lpstr>
      <vt:lpstr>9. Результаты личного участия преподавателя в конкурсах (выставках) профессионального мастерства в межаттестационный период</vt:lpstr>
      <vt:lpstr>Презентация PowerPoint</vt:lpstr>
      <vt:lpstr>11. Поощрения за профессиональную деятельность в межаттестационный период</vt:lpstr>
      <vt:lpstr>11. Поощрения за профессиональную деятельность в межаттестационный период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слайд презентации</dc:title>
  <dc:creator>Туяра Константинова</dc:creator>
  <cp:lastModifiedBy>Туяра Константинова</cp:lastModifiedBy>
  <cp:revision>12</cp:revision>
  <dcterms:created xsi:type="dcterms:W3CDTF">2022-10-21T00:35:39Z</dcterms:created>
  <dcterms:modified xsi:type="dcterms:W3CDTF">2023-02-13T00:56:50Z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0x01010079F111ED35F8CC479449609E8A0923A6</vt:lpwstr>
  </property>
  <property fmtid="{D5CDD505-2E9C-101B-9397-08002B2CF9AE}" name="NXPowerLiteLastOptimized" pid="3">
    <vt:lpwstr>5007866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S9.2.0</vt:lpwstr>
  </property>
</Properties>
</file>