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359" r:id="rId4"/>
    <p:sldId id="396" r:id="rId5"/>
    <p:sldId id="258" r:id="rId6"/>
    <p:sldId id="259" r:id="rId7"/>
    <p:sldId id="260" r:id="rId8"/>
    <p:sldId id="261" r:id="rId9"/>
    <p:sldId id="262" r:id="rId10"/>
    <p:sldId id="263" r:id="rId11"/>
    <p:sldId id="346" r:id="rId12"/>
    <p:sldId id="379" r:id="rId13"/>
    <p:sldId id="380" r:id="rId14"/>
    <p:sldId id="381" r:id="rId15"/>
    <p:sldId id="382" r:id="rId16"/>
    <p:sldId id="347" r:id="rId17"/>
    <p:sldId id="385" r:id="rId18"/>
    <p:sldId id="383" r:id="rId19"/>
    <p:sldId id="384" r:id="rId20"/>
    <p:sldId id="394" r:id="rId21"/>
    <p:sldId id="387" r:id="rId22"/>
    <p:sldId id="391" r:id="rId23"/>
    <p:sldId id="393" r:id="rId24"/>
    <p:sldId id="395" r:id="rId25"/>
    <p:sldId id="397" r:id="rId26"/>
    <p:sldId id="398" r:id="rId27"/>
    <p:sldId id="399" r:id="rId28"/>
    <p:sldId id="360" r:id="rId29"/>
    <p:sldId id="377" r:id="rId30"/>
    <p:sldId id="378" r:id="rId31"/>
    <p:sldId id="386" r:id="rId32"/>
    <p:sldId id="388" r:id="rId33"/>
    <p:sldId id="3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Ирина" initials="И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9999"/>
    <a:srgbClr val="66FF33"/>
    <a:srgbClr val="FF0066"/>
    <a:srgbClr val="FF33CC"/>
    <a:srgbClr val="0000CC"/>
    <a:srgbClr val="FF00FF"/>
    <a:srgbClr val="CCFFCC"/>
    <a:srgbClr val="CCFFFF"/>
    <a:srgbClr val="33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660"/>
  </p:normalViewPr>
  <p:slideViewPr>
    <p:cSldViewPr>
      <p:cViewPr>
        <p:scale>
          <a:sx n="80" d="100"/>
          <a:sy n="80" d="100"/>
        </p:scale>
        <p:origin x="-84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standard"/>
        <c:gapWidth val="38"/>
        <c:gapDepth val="390"/>
        <c:shape val="cylinder"/>
        <c:axId val="53995392"/>
        <c:axId val="53996928"/>
        <c:axId val="52979008"/>
      </c:bar3DChart>
      <c:catAx>
        <c:axId val="5399539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3996928"/>
        <c:crosses val="autoZero"/>
        <c:auto val="1"/>
        <c:lblAlgn val="ctr"/>
        <c:lblOffset val="100"/>
      </c:catAx>
      <c:valAx>
        <c:axId val="53996928"/>
        <c:scaling>
          <c:orientation val="minMax"/>
        </c:scaling>
        <c:axPos val="l"/>
        <c:numFmt formatCode="General" sourceLinked="1"/>
        <c:tickLblPos val="nextTo"/>
        <c:crossAx val="53995392"/>
        <c:crosses val="autoZero"/>
        <c:crossBetween val="between"/>
      </c:valAx>
      <c:serAx>
        <c:axId val="52979008"/>
        <c:scaling>
          <c:orientation val="minMax"/>
        </c:scaling>
        <c:axPos val="b"/>
        <c:tickLblPos val="nextTo"/>
        <c:crossAx val="53996928"/>
        <c:crosses val="autoZero"/>
      </c:serAx>
    </c:plotArea>
    <c:legend>
      <c:legendPos val="r"/>
      <c:layout>
        <c:manualLayout>
          <c:xMode val="edge"/>
          <c:yMode val="edge"/>
          <c:x val="0.70448806339398962"/>
          <c:y val="0.44826061978304271"/>
          <c:w val="0.22958955489415514"/>
          <c:h val="0.10347876043391586"/>
        </c:manualLayout>
      </c:layout>
      <c:txPr>
        <a:bodyPr/>
        <a:lstStyle/>
        <a:p>
          <a:pPr>
            <a:defRPr sz="1100" b="1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5.1410167544839874E-2"/>
          <c:y val="2.6501638218459543E-2"/>
          <c:w val="0.85461287832927024"/>
          <c:h val="0.73821501652176613"/>
        </c:manualLayout>
      </c:layout>
      <c:bar3DChart>
        <c:barDir val="col"/>
        <c:grouping val="standard"/>
        <c:ser>
          <c:idx val="0"/>
          <c:order val="0"/>
          <c:tx>
            <c:strRef>
              <c:f>Лист1!$I$3</c:f>
              <c:strCache>
                <c:ptCount val="1"/>
                <c:pt idx="0">
                  <c:v>% успев.</c:v>
                </c:pt>
              </c:strCache>
            </c:strRef>
          </c:tx>
          <c:dLbls>
            <c:showVal val="1"/>
          </c:dLbls>
          <c:cat>
            <c:strRef>
              <c:f>Лист1!$H$4:$H$19</c:f>
              <c:strCache>
                <c:ptCount val="16"/>
                <c:pt idx="1">
                  <c:v>СиЭЗ-17 </c:v>
                </c:pt>
                <c:pt idx="2">
                  <c:v>ИОСР-17 </c:v>
                </c:pt>
                <c:pt idx="3">
                  <c:v>МОР -17 </c:v>
                </c:pt>
                <c:pt idx="4">
                  <c:v>МОР-17 </c:v>
                </c:pt>
                <c:pt idx="5">
                  <c:v>МОР-17а </c:v>
                </c:pt>
                <c:pt idx="6">
                  <c:v>МОР-17а </c:v>
                </c:pt>
                <c:pt idx="7">
                  <c:v>ССМР-16 </c:v>
                </c:pt>
                <c:pt idx="8">
                  <c:v>СиЭЗ-16а </c:v>
                </c:pt>
                <c:pt idx="9">
                  <c:v>СиЭЗ-16 </c:v>
                </c:pt>
                <c:pt idx="10">
                  <c:v>СиЭЗ-15 </c:v>
                </c:pt>
                <c:pt idx="11">
                  <c:v>СиЭЗ-15 </c:v>
                </c:pt>
                <c:pt idx="12">
                  <c:v>СиЭЗ-15 </c:v>
                </c:pt>
                <c:pt idx="13">
                  <c:v>СиЭЗ-15 </c:v>
                </c:pt>
                <c:pt idx="14">
                  <c:v>СиЭЗ-15 </c:v>
                </c:pt>
                <c:pt idx="15">
                  <c:v>Итого:</c:v>
                </c:pt>
              </c:strCache>
            </c:strRef>
          </c:cat>
          <c:val>
            <c:numRef>
              <c:f>Лист1!$I$4:$I$19</c:f>
              <c:numCache>
                <c:formatCode>General</c:formatCode>
                <c:ptCount val="16"/>
                <c:pt idx="1">
                  <c:v>100</c:v>
                </c:pt>
                <c:pt idx="2">
                  <c:v>87.5</c:v>
                </c:pt>
                <c:pt idx="3">
                  <c:v>79</c:v>
                </c:pt>
                <c:pt idx="4">
                  <c:v>100</c:v>
                </c:pt>
                <c:pt idx="5">
                  <c:v>94</c:v>
                </c:pt>
                <c:pt idx="6">
                  <c:v>94.4</c:v>
                </c:pt>
                <c:pt idx="7">
                  <c:v>100</c:v>
                </c:pt>
                <c:pt idx="8">
                  <c:v>88.2</c:v>
                </c:pt>
                <c:pt idx="9">
                  <c:v>94.4</c:v>
                </c:pt>
                <c:pt idx="10">
                  <c:v>100</c:v>
                </c:pt>
                <c:pt idx="11">
                  <c:v>100</c:v>
                </c:pt>
                <c:pt idx="12">
                  <c:v>91.7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% качет</c:v>
                </c:pt>
              </c:strCache>
            </c:strRef>
          </c:tx>
          <c:dLbls>
            <c:showVal val="1"/>
          </c:dLbls>
          <c:cat>
            <c:strRef>
              <c:f>Лист1!$H$4:$H$19</c:f>
              <c:strCache>
                <c:ptCount val="16"/>
                <c:pt idx="1">
                  <c:v>СиЭЗ-17 </c:v>
                </c:pt>
                <c:pt idx="2">
                  <c:v>ИОСР-17 </c:v>
                </c:pt>
                <c:pt idx="3">
                  <c:v>МОР -17 </c:v>
                </c:pt>
                <c:pt idx="4">
                  <c:v>МОР-17 </c:v>
                </c:pt>
                <c:pt idx="5">
                  <c:v>МОР-17а </c:v>
                </c:pt>
                <c:pt idx="6">
                  <c:v>МОР-17а </c:v>
                </c:pt>
                <c:pt idx="7">
                  <c:v>ССМР-16 </c:v>
                </c:pt>
                <c:pt idx="8">
                  <c:v>СиЭЗ-16а </c:v>
                </c:pt>
                <c:pt idx="9">
                  <c:v>СиЭЗ-16 </c:v>
                </c:pt>
                <c:pt idx="10">
                  <c:v>СиЭЗ-15 </c:v>
                </c:pt>
                <c:pt idx="11">
                  <c:v>СиЭЗ-15 </c:v>
                </c:pt>
                <c:pt idx="12">
                  <c:v>СиЭЗ-15 </c:v>
                </c:pt>
                <c:pt idx="13">
                  <c:v>СиЭЗ-15 </c:v>
                </c:pt>
                <c:pt idx="14">
                  <c:v>СиЭЗ-15 </c:v>
                </c:pt>
                <c:pt idx="15">
                  <c:v>Итого:</c:v>
                </c:pt>
              </c:strCache>
            </c:strRef>
          </c:cat>
          <c:val>
            <c:numRef>
              <c:f>Лист1!$J$4:$J$19</c:f>
              <c:numCache>
                <c:formatCode>General</c:formatCode>
                <c:ptCount val="16"/>
                <c:pt idx="1">
                  <c:v>100</c:v>
                </c:pt>
                <c:pt idx="2">
                  <c:v>68.8</c:v>
                </c:pt>
                <c:pt idx="3">
                  <c:v>57.9</c:v>
                </c:pt>
                <c:pt idx="4">
                  <c:v>68.400000000000006</c:v>
                </c:pt>
                <c:pt idx="5">
                  <c:v>72.2</c:v>
                </c:pt>
                <c:pt idx="6">
                  <c:v>61.1</c:v>
                </c:pt>
                <c:pt idx="7">
                  <c:v>72.2</c:v>
                </c:pt>
                <c:pt idx="8">
                  <c:v>58.8</c:v>
                </c:pt>
                <c:pt idx="9">
                  <c:v>50</c:v>
                </c:pt>
                <c:pt idx="10">
                  <c:v>67.099999999999994</c:v>
                </c:pt>
                <c:pt idx="11">
                  <c:v>100</c:v>
                </c:pt>
                <c:pt idx="12">
                  <c:v>50</c:v>
                </c:pt>
                <c:pt idx="13">
                  <c:v>71.400000000000006</c:v>
                </c:pt>
                <c:pt idx="14">
                  <c:v>62.5</c:v>
                </c:pt>
                <c:pt idx="15">
                  <c:v>84.7</c:v>
                </c:pt>
              </c:numCache>
            </c:numRef>
          </c:val>
        </c:ser>
        <c:gapWidth val="386"/>
        <c:shape val="cylinder"/>
        <c:axId val="54503296"/>
        <c:axId val="54504832"/>
        <c:axId val="53559744"/>
      </c:bar3DChart>
      <c:catAx>
        <c:axId val="54503296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4504832"/>
        <c:crosses val="autoZero"/>
        <c:auto val="1"/>
        <c:lblAlgn val="ctr"/>
        <c:lblOffset val="100"/>
      </c:catAx>
      <c:valAx>
        <c:axId val="54504832"/>
        <c:scaling>
          <c:orientation val="minMax"/>
        </c:scaling>
        <c:axPos val="l"/>
        <c:majorGridlines/>
        <c:numFmt formatCode="General" sourceLinked="1"/>
        <c:tickLblPos val="nextTo"/>
        <c:crossAx val="54503296"/>
        <c:crosses val="autoZero"/>
        <c:crossBetween val="between"/>
      </c:valAx>
      <c:serAx>
        <c:axId val="53559744"/>
        <c:scaling>
          <c:orientation val="minMax"/>
        </c:scaling>
        <c:delete val="1"/>
        <c:axPos val="b"/>
        <c:tickLblPos val="none"/>
        <c:crossAx val="54504832"/>
        <c:crosses val="autoZero"/>
      </c:serAx>
    </c:plotArea>
    <c:legend>
      <c:legendPos val="r"/>
      <c:layout/>
      <c:txPr>
        <a:bodyPr/>
        <a:lstStyle/>
        <a:p>
          <a:pPr>
            <a:defRPr b="1"/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4.7707057451152009E-2"/>
          <c:y val="3.0242804275224244E-2"/>
          <c:w val="0.74024727811801405"/>
          <c:h val="0.8270857646502886"/>
        </c:manualLayout>
      </c:layout>
      <c:bar3DChart>
        <c:barDir val="col"/>
        <c:grouping val="standard"/>
        <c:gapWidth val="148"/>
        <c:gapDepth val="245"/>
        <c:shape val="box"/>
        <c:axId val="53411840"/>
        <c:axId val="53413376"/>
        <c:axId val="53561984"/>
      </c:bar3DChart>
      <c:catAx>
        <c:axId val="5341184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  <c:crossAx val="53413376"/>
        <c:crosses val="autoZero"/>
        <c:auto val="1"/>
        <c:lblAlgn val="ctr"/>
        <c:lblOffset val="100"/>
      </c:catAx>
      <c:valAx>
        <c:axId val="534133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2">
                    <a:lumMod val="10000"/>
                  </a:schemeClr>
                </a:solidFill>
              </a:defRPr>
            </a:pPr>
            <a:endParaRPr lang="ru-RU"/>
          </a:p>
        </c:txPr>
        <c:crossAx val="53411840"/>
        <c:crosses val="autoZero"/>
        <c:crossBetween val="between"/>
      </c:valAx>
      <c:serAx>
        <c:axId val="53561984"/>
        <c:scaling>
          <c:orientation val="minMax"/>
        </c:scaling>
        <c:axPos val="b"/>
        <c:tickLblPos val="nextTo"/>
        <c:crossAx val="53413376"/>
        <c:crosses val="autoZero"/>
      </c:ser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[Книга2]Лист1!$H$3:$H$5</c:f>
              <c:strCache>
                <c:ptCount val="1"/>
                <c:pt idx="0">
                  <c:v>Группа   % успев. </c:v>
                </c:pt>
              </c:strCache>
            </c:strRef>
          </c:tx>
          <c:dLbls>
            <c:showVal val="1"/>
          </c:dLbls>
          <c:cat>
            <c:strRef>
              <c:f>[Книга2]Лист1!$G$6:$G$15</c:f>
              <c:strCache>
                <c:ptCount val="10"/>
                <c:pt idx="1">
                  <c:v>СиЭЗ-16 </c:v>
                </c:pt>
                <c:pt idx="2">
                  <c:v>СиЭЗ-16а </c:v>
                </c:pt>
                <c:pt idx="3">
                  <c:v>СиЭЗ-17 </c:v>
                </c:pt>
                <c:pt idx="4">
                  <c:v>СиЭЗ-18 </c:v>
                </c:pt>
                <c:pt idx="5">
                  <c:v>СиЭЗ-18 </c:v>
                </c:pt>
                <c:pt idx="6">
                  <c:v>СиЭЗ-18 </c:v>
                </c:pt>
                <c:pt idx="7">
                  <c:v>СиЭЗ-18 </c:v>
                </c:pt>
                <c:pt idx="9">
                  <c:v>Итого</c:v>
                </c:pt>
              </c:strCache>
            </c:strRef>
          </c:cat>
          <c:val>
            <c:numRef>
              <c:f>[Книга2]Лист1!$H$6:$H$15</c:f>
              <c:numCache>
                <c:formatCode>General</c:formatCode>
                <c:ptCount val="10"/>
                <c:pt idx="1">
                  <c:v>100</c:v>
                </c:pt>
                <c:pt idx="2">
                  <c:v>100</c:v>
                </c:pt>
                <c:pt idx="3">
                  <c:v>94.4</c:v>
                </c:pt>
                <c:pt idx="4">
                  <c:v>91.3</c:v>
                </c:pt>
                <c:pt idx="5">
                  <c:v>94.4</c:v>
                </c:pt>
                <c:pt idx="6">
                  <c:v>100</c:v>
                </c:pt>
                <c:pt idx="7">
                  <c:v>94.4</c:v>
                </c:pt>
                <c:pt idx="8">
                  <c:v>96.4</c:v>
                </c:pt>
              </c:numCache>
            </c:numRef>
          </c:val>
        </c:ser>
        <c:ser>
          <c:idx val="1"/>
          <c:order val="1"/>
          <c:tx>
            <c:strRef>
              <c:f>[Книга2]Лист1!$I$3:$I$5</c:f>
              <c:strCache>
                <c:ptCount val="1"/>
                <c:pt idx="0">
                  <c:v>Группа   % качества </c:v>
                </c:pt>
              </c:strCache>
            </c:strRef>
          </c:tx>
          <c:dLbls>
            <c:showVal val="1"/>
          </c:dLbls>
          <c:cat>
            <c:strRef>
              <c:f>[Книга2]Лист1!$G$6:$G$15</c:f>
              <c:strCache>
                <c:ptCount val="10"/>
                <c:pt idx="1">
                  <c:v>СиЭЗ-16 </c:v>
                </c:pt>
                <c:pt idx="2">
                  <c:v>СиЭЗ-16а </c:v>
                </c:pt>
                <c:pt idx="3">
                  <c:v>СиЭЗ-17 </c:v>
                </c:pt>
                <c:pt idx="4">
                  <c:v>СиЭЗ-18 </c:v>
                </c:pt>
                <c:pt idx="5">
                  <c:v>СиЭЗ-18 </c:v>
                </c:pt>
                <c:pt idx="6">
                  <c:v>СиЭЗ-18 </c:v>
                </c:pt>
                <c:pt idx="7">
                  <c:v>СиЭЗ-18 </c:v>
                </c:pt>
                <c:pt idx="9">
                  <c:v>Итого</c:v>
                </c:pt>
              </c:strCache>
            </c:strRef>
          </c:cat>
          <c:val>
            <c:numRef>
              <c:f>[Книга2]Лист1!$I$6:$I$15</c:f>
              <c:numCache>
                <c:formatCode>General</c:formatCode>
                <c:ptCount val="10"/>
                <c:pt idx="1">
                  <c:v>100</c:v>
                </c:pt>
                <c:pt idx="2">
                  <c:v>100</c:v>
                </c:pt>
                <c:pt idx="3">
                  <c:v>80.900000000000006</c:v>
                </c:pt>
                <c:pt idx="4">
                  <c:v>73.900000000000006</c:v>
                </c:pt>
                <c:pt idx="5">
                  <c:v>81</c:v>
                </c:pt>
                <c:pt idx="6">
                  <c:v>100</c:v>
                </c:pt>
                <c:pt idx="7">
                  <c:v>90.5</c:v>
                </c:pt>
                <c:pt idx="8">
                  <c:v>81.2</c:v>
                </c:pt>
              </c:numCache>
            </c:numRef>
          </c:val>
        </c:ser>
        <c:shape val="box"/>
        <c:axId val="53444608"/>
        <c:axId val="53446144"/>
        <c:axId val="53440960"/>
      </c:bar3DChart>
      <c:catAx>
        <c:axId val="5344460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3446144"/>
        <c:crosses val="autoZero"/>
        <c:auto val="1"/>
        <c:lblAlgn val="ctr"/>
        <c:lblOffset val="100"/>
      </c:catAx>
      <c:valAx>
        <c:axId val="53446144"/>
        <c:scaling>
          <c:orientation val="minMax"/>
        </c:scaling>
        <c:axPos val="l"/>
        <c:majorGridlines/>
        <c:numFmt formatCode="General" sourceLinked="1"/>
        <c:tickLblPos val="nextTo"/>
        <c:crossAx val="53444608"/>
        <c:crosses val="autoZero"/>
        <c:crossBetween val="between"/>
      </c:valAx>
      <c:serAx>
        <c:axId val="53440960"/>
        <c:scaling>
          <c:orientation val="minMax"/>
        </c:scaling>
        <c:delete val="1"/>
        <c:axPos val="b"/>
        <c:tickLblPos val="none"/>
        <c:crossAx val="53446144"/>
        <c:crosses val="autoZero"/>
      </c:serAx>
    </c:plotArea>
    <c:legend>
      <c:legendPos val="r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[Книга4]Лист1!$I$5</c:f>
              <c:strCache>
                <c:ptCount val="1"/>
                <c:pt idx="0">
                  <c:v>% успев </c:v>
                </c:pt>
              </c:strCache>
            </c:strRef>
          </c:tx>
          <c:dLbls>
            <c:showVal val="1"/>
          </c:dLbls>
          <c:cat>
            <c:strRef>
              <c:f>[Книга4]Лист1!$H$6:$H$9</c:f>
              <c:strCache>
                <c:ptCount val="4"/>
                <c:pt idx="0">
                  <c:v>СиЭЗ-18 </c:v>
                </c:pt>
                <c:pt idx="1">
                  <c:v>СиЭЗ-17 </c:v>
                </c:pt>
                <c:pt idx="2">
                  <c:v>СиЭЗ-17 </c:v>
                </c:pt>
                <c:pt idx="3">
                  <c:v>СиЭЗ-17 </c:v>
                </c:pt>
              </c:strCache>
            </c:strRef>
          </c:cat>
          <c:val>
            <c:numRef>
              <c:f>[Книга4]Лист1!$I$6:$I$9</c:f>
              <c:numCache>
                <c:formatCode>General</c:formatCode>
                <c:ptCount val="4"/>
                <c:pt idx="0">
                  <c:v>94.4</c:v>
                </c:pt>
                <c:pt idx="1">
                  <c:v>91.7</c:v>
                </c:pt>
                <c:pt idx="2">
                  <c:v>94.4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[Книга4]Лист1!$J$5</c:f>
              <c:strCache>
                <c:ptCount val="1"/>
                <c:pt idx="0">
                  <c:v>% качеств </c:v>
                </c:pt>
              </c:strCache>
            </c:strRef>
          </c:tx>
          <c:dLbls>
            <c:showVal val="1"/>
          </c:dLbls>
          <c:cat>
            <c:strRef>
              <c:f>[Книга4]Лист1!$H$6:$H$9</c:f>
              <c:strCache>
                <c:ptCount val="4"/>
                <c:pt idx="0">
                  <c:v>СиЭЗ-18 </c:v>
                </c:pt>
                <c:pt idx="1">
                  <c:v>СиЭЗ-17 </c:v>
                </c:pt>
                <c:pt idx="2">
                  <c:v>СиЭЗ-17 </c:v>
                </c:pt>
                <c:pt idx="3">
                  <c:v>СиЭЗ-17 </c:v>
                </c:pt>
              </c:strCache>
            </c:strRef>
          </c:cat>
          <c:val>
            <c:numRef>
              <c:f>[Книга4]Лист1!$J$6:$J$9</c:f>
              <c:numCache>
                <c:formatCode>General</c:formatCode>
                <c:ptCount val="4"/>
                <c:pt idx="0">
                  <c:v>76.2</c:v>
                </c:pt>
                <c:pt idx="1">
                  <c:v>86.4</c:v>
                </c:pt>
                <c:pt idx="2">
                  <c:v>82.6</c:v>
                </c:pt>
                <c:pt idx="3">
                  <c:v>100</c:v>
                </c:pt>
              </c:numCache>
            </c:numRef>
          </c:val>
        </c:ser>
        <c:shape val="cylinder"/>
        <c:axId val="53473664"/>
        <c:axId val="53475200"/>
        <c:axId val="0"/>
      </c:bar3DChart>
      <c:catAx>
        <c:axId val="53473664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3475200"/>
        <c:crosses val="autoZero"/>
        <c:auto val="1"/>
        <c:lblAlgn val="ctr"/>
        <c:lblOffset val="100"/>
      </c:catAx>
      <c:valAx>
        <c:axId val="53475200"/>
        <c:scaling>
          <c:orientation val="minMax"/>
        </c:scaling>
        <c:axPos val="l"/>
        <c:majorGridlines/>
        <c:numFmt formatCode="General" sourceLinked="1"/>
        <c:tickLblPos val="nextTo"/>
        <c:crossAx val="5347366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[Книга5]Лист1!$G$4</c:f>
              <c:strCache>
                <c:ptCount val="1"/>
                <c:pt idx="0">
                  <c:v>% успев </c:v>
                </c:pt>
              </c:strCache>
            </c:strRef>
          </c:tx>
          <c:dLbls>
            <c:showVal val="1"/>
          </c:dLbls>
          <c:cat>
            <c:strRef>
              <c:f>[Книга5]Лист1!$F$5:$F$9</c:f>
              <c:strCache>
                <c:ptCount val="5"/>
                <c:pt idx="0">
                  <c:v>СиЭЗ=19 </c:v>
                </c:pt>
                <c:pt idx="1">
                  <c:v>СиЭЗ-19 </c:v>
                </c:pt>
                <c:pt idx="2">
                  <c:v>СиЭЗ-18 </c:v>
                </c:pt>
                <c:pt idx="3">
                  <c:v>СиЭЗ-18 </c:v>
                </c:pt>
                <c:pt idx="4">
                  <c:v>СиЭЗ-18 </c:v>
                </c:pt>
              </c:strCache>
            </c:strRef>
          </c:cat>
          <c:val>
            <c:numRef>
              <c:f>[Книга5]Лист1!$G$5:$G$9</c:f>
              <c:numCache>
                <c:formatCode>General</c:formatCode>
                <c:ptCount val="5"/>
                <c:pt idx="0">
                  <c:v>94.4</c:v>
                </c:pt>
                <c:pt idx="1">
                  <c:v>94.4</c:v>
                </c:pt>
                <c:pt idx="2">
                  <c:v>91.3</c:v>
                </c:pt>
                <c:pt idx="3">
                  <c:v>94.4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[Книга5]Лист1!$H$4</c:f>
              <c:strCache>
                <c:ptCount val="1"/>
                <c:pt idx="0">
                  <c:v>% качеств </c:v>
                </c:pt>
              </c:strCache>
            </c:strRef>
          </c:tx>
          <c:dLbls>
            <c:showVal val="1"/>
          </c:dLbls>
          <c:cat>
            <c:strRef>
              <c:f>[Книга5]Лист1!$F$5:$F$9</c:f>
              <c:strCache>
                <c:ptCount val="5"/>
                <c:pt idx="0">
                  <c:v>СиЭЗ=19 </c:v>
                </c:pt>
                <c:pt idx="1">
                  <c:v>СиЭЗ-19 </c:v>
                </c:pt>
                <c:pt idx="2">
                  <c:v>СиЭЗ-18 </c:v>
                </c:pt>
                <c:pt idx="3">
                  <c:v>СиЭЗ-18 </c:v>
                </c:pt>
                <c:pt idx="4">
                  <c:v>СиЭЗ-18 </c:v>
                </c:pt>
              </c:strCache>
            </c:strRef>
          </c:cat>
          <c:val>
            <c:numRef>
              <c:f>[Книга5]Лист1!$H$5:$H$9</c:f>
              <c:numCache>
                <c:formatCode>General</c:formatCode>
                <c:ptCount val="5"/>
                <c:pt idx="0">
                  <c:v>52.4</c:v>
                </c:pt>
                <c:pt idx="1">
                  <c:v>65</c:v>
                </c:pt>
                <c:pt idx="2">
                  <c:v>67.900000000000006</c:v>
                </c:pt>
                <c:pt idx="3">
                  <c:v>61.2</c:v>
                </c:pt>
                <c:pt idx="4">
                  <c:v>100</c:v>
                </c:pt>
              </c:numCache>
            </c:numRef>
          </c:val>
        </c:ser>
        <c:shape val="box"/>
        <c:axId val="54766976"/>
        <c:axId val="54768768"/>
        <c:axId val="54744384"/>
      </c:bar3DChart>
      <c:catAx>
        <c:axId val="54766976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4768768"/>
        <c:crosses val="autoZero"/>
        <c:auto val="1"/>
        <c:lblAlgn val="ctr"/>
        <c:lblOffset val="100"/>
      </c:catAx>
      <c:valAx>
        <c:axId val="54768768"/>
        <c:scaling>
          <c:orientation val="minMax"/>
        </c:scaling>
        <c:axPos val="l"/>
        <c:majorGridlines/>
        <c:numFmt formatCode="General" sourceLinked="1"/>
        <c:tickLblPos val="nextTo"/>
        <c:crossAx val="54766976"/>
        <c:crosses val="autoZero"/>
        <c:crossBetween val="between"/>
      </c:valAx>
      <c:serAx>
        <c:axId val="54744384"/>
        <c:scaling>
          <c:orientation val="minMax"/>
        </c:scaling>
        <c:delete val="1"/>
        <c:axPos val="b"/>
        <c:tickLblPos val="none"/>
        <c:crossAx val="54768768"/>
        <c:crosses val="autoZero"/>
      </c:serAx>
    </c:plotArea>
    <c:legend>
      <c:legendPos val="r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</c:chart>
  <c:spPr>
    <a:solidFill>
      <a:schemeClr val="accent4">
        <a:lumMod val="20000"/>
        <a:lumOff val="80000"/>
      </a:schemeClr>
    </a:soli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Лист1!$H$4</c:f>
              <c:strCache>
                <c:ptCount val="1"/>
                <c:pt idx="0">
                  <c:v>% успев </c:v>
                </c:pt>
              </c:strCache>
            </c:strRef>
          </c:tx>
          <c:dLbls>
            <c:showVal val="1"/>
          </c:dLbls>
          <c:cat>
            <c:strRef>
              <c:f>Лист1!$G$5:$G$10</c:f>
              <c:strCache>
                <c:ptCount val="6"/>
                <c:pt idx="0">
                  <c:v>СиЭЗ19/9 </c:v>
                </c:pt>
                <c:pt idx="1">
                  <c:v>СиЭЗ-20 </c:v>
                </c:pt>
                <c:pt idx="2">
                  <c:v>СиЭЗ-19 </c:v>
                </c:pt>
                <c:pt idx="3">
                  <c:v>СиЭЗ-19 </c:v>
                </c:pt>
                <c:pt idx="4">
                  <c:v>СиЭЗ-19 </c:v>
                </c:pt>
                <c:pt idx="5">
                  <c:v>Итого</c:v>
                </c:pt>
              </c:strCache>
            </c:strRef>
          </c:cat>
          <c:val>
            <c:numRef>
              <c:f>Лист1!$H$5:$H$10</c:f>
              <c:numCache>
                <c:formatCode>General</c:formatCode>
                <c:ptCount val="6"/>
                <c:pt idx="0">
                  <c:v>94.4</c:v>
                </c:pt>
                <c:pt idx="1">
                  <c:v>94.4</c:v>
                </c:pt>
                <c:pt idx="2">
                  <c:v>94.4</c:v>
                </c:pt>
                <c:pt idx="3">
                  <c:v>94.4</c:v>
                </c:pt>
                <c:pt idx="4">
                  <c:v>92.8</c:v>
                </c:pt>
                <c:pt idx="5">
                  <c:v>94.1</c:v>
                </c:pt>
              </c:numCache>
            </c:numRef>
          </c:val>
        </c:ser>
        <c:ser>
          <c:idx val="1"/>
          <c:order val="1"/>
          <c:tx>
            <c:strRef>
              <c:f>Лист1!$I$4</c:f>
              <c:strCache>
                <c:ptCount val="1"/>
                <c:pt idx="0">
                  <c:v>% качеств </c:v>
                </c:pt>
              </c:strCache>
            </c:strRef>
          </c:tx>
          <c:dLbls>
            <c:showVal val="1"/>
          </c:dLbls>
          <c:cat>
            <c:strRef>
              <c:f>Лист1!$G$5:$G$10</c:f>
              <c:strCache>
                <c:ptCount val="6"/>
                <c:pt idx="0">
                  <c:v>СиЭЗ19/9 </c:v>
                </c:pt>
                <c:pt idx="1">
                  <c:v>СиЭЗ-20 </c:v>
                </c:pt>
                <c:pt idx="2">
                  <c:v>СиЭЗ-19 </c:v>
                </c:pt>
                <c:pt idx="3">
                  <c:v>СиЭЗ-19 </c:v>
                </c:pt>
                <c:pt idx="4">
                  <c:v>СиЭЗ-19 </c:v>
                </c:pt>
                <c:pt idx="5">
                  <c:v>Итого</c:v>
                </c:pt>
              </c:strCache>
            </c:strRef>
          </c:cat>
          <c:val>
            <c:numRef>
              <c:f>Лист1!$I$5:$I$10</c:f>
              <c:numCache>
                <c:formatCode>General</c:formatCode>
                <c:ptCount val="6"/>
                <c:pt idx="0">
                  <c:v>63.6</c:v>
                </c:pt>
                <c:pt idx="1">
                  <c:v>81.25</c:v>
                </c:pt>
                <c:pt idx="2">
                  <c:v>80</c:v>
                </c:pt>
                <c:pt idx="3">
                  <c:v>80</c:v>
                </c:pt>
                <c:pt idx="4">
                  <c:v>92.9</c:v>
                </c:pt>
                <c:pt idx="5">
                  <c:v>79.5</c:v>
                </c:pt>
              </c:numCache>
            </c:numRef>
          </c:val>
        </c:ser>
        <c:gapWidth val="302"/>
        <c:gapDepth val="56"/>
        <c:shape val="cylinder"/>
        <c:axId val="54812672"/>
        <c:axId val="54814208"/>
        <c:axId val="54808576"/>
      </c:bar3DChart>
      <c:catAx>
        <c:axId val="5481267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4814208"/>
        <c:crosses val="autoZero"/>
        <c:auto val="1"/>
        <c:lblAlgn val="ctr"/>
        <c:lblOffset val="100"/>
      </c:catAx>
      <c:valAx>
        <c:axId val="54814208"/>
        <c:scaling>
          <c:orientation val="minMax"/>
        </c:scaling>
        <c:axPos val="l"/>
        <c:majorGridlines/>
        <c:numFmt formatCode="General" sourceLinked="1"/>
        <c:tickLblPos val="nextTo"/>
        <c:crossAx val="54812672"/>
        <c:crosses val="autoZero"/>
        <c:crossBetween val="between"/>
      </c:valAx>
      <c:serAx>
        <c:axId val="54808576"/>
        <c:scaling>
          <c:orientation val="minMax"/>
        </c:scaling>
        <c:delete val="1"/>
        <c:axPos val="b"/>
        <c:tickLblPos val="none"/>
        <c:crossAx val="54814208"/>
        <c:crosses val="autoZero"/>
      </c:serAx>
    </c:plotArea>
    <c:legend>
      <c:legendPos val="r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</c:chart>
  <c:spPr>
    <a:solidFill>
      <a:schemeClr val="accent4">
        <a:lumMod val="20000"/>
        <a:lumOff val="80000"/>
      </a:schemeClr>
    </a:solidFill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Лист2!$E$3</c:f>
              <c:strCache>
                <c:ptCount val="1"/>
                <c:pt idx="0">
                  <c:v>% успеваемости </c:v>
                </c:pt>
              </c:strCache>
            </c:strRef>
          </c:tx>
          <c:dLbls>
            <c:showVal val="1"/>
          </c:dLbls>
          <c:cat>
            <c:strRef>
              <c:f>Лист2!$D$4:$D$8</c:f>
              <c:strCache>
                <c:ptCount val="5"/>
                <c:pt idx="0">
                  <c:v>СиЭЗ-17 </c:v>
                </c:pt>
                <c:pt idx="1">
                  <c:v>СиЭЗ-18 </c:v>
                </c:pt>
                <c:pt idx="2">
                  <c:v>СиЭЗ-19 </c:v>
                </c:pt>
                <c:pt idx="3">
                  <c:v>СиЭЗ-20 </c:v>
                </c:pt>
                <c:pt idx="4">
                  <c:v>СиЭЗ-21 </c:v>
                </c:pt>
              </c:strCache>
            </c:strRef>
          </c:cat>
          <c:val>
            <c:numRef>
              <c:f>Лист2!$E$4:$E$8</c:f>
              <c:numCache>
                <c:formatCode>General</c:formatCode>
                <c:ptCount val="5"/>
                <c:pt idx="0">
                  <c:v>95.3</c:v>
                </c:pt>
                <c:pt idx="1">
                  <c:v>86.4</c:v>
                </c:pt>
                <c:pt idx="2">
                  <c:v>95.1</c:v>
                </c:pt>
                <c:pt idx="3">
                  <c:v>94.9</c:v>
                </c:pt>
                <c:pt idx="4">
                  <c:v>94.1</c:v>
                </c:pt>
              </c:numCache>
            </c:numRef>
          </c:val>
        </c:ser>
        <c:ser>
          <c:idx val="1"/>
          <c:order val="1"/>
          <c:tx>
            <c:strRef>
              <c:f>Лист2!$F$3</c:f>
              <c:strCache>
                <c:ptCount val="1"/>
                <c:pt idx="0">
                  <c:v>% качества </c:v>
                </c:pt>
              </c:strCache>
            </c:strRef>
          </c:tx>
          <c:dLbls>
            <c:showVal val="1"/>
          </c:dLbls>
          <c:cat>
            <c:strRef>
              <c:f>Лист2!$D$4:$D$8</c:f>
              <c:strCache>
                <c:ptCount val="5"/>
                <c:pt idx="0">
                  <c:v>СиЭЗ-17 </c:v>
                </c:pt>
                <c:pt idx="1">
                  <c:v>СиЭЗ-18 </c:v>
                </c:pt>
                <c:pt idx="2">
                  <c:v>СиЭЗ-19 </c:v>
                </c:pt>
                <c:pt idx="3">
                  <c:v>СиЭЗ-20 </c:v>
                </c:pt>
                <c:pt idx="4">
                  <c:v>СиЭЗ-21 </c:v>
                </c:pt>
              </c:strCache>
            </c:strRef>
          </c:cat>
          <c:val>
            <c:numRef>
              <c:f>Лист2!$F$4:$F$8</c:f>
              <c:numCache>
                <c:formatCode>General</c:formatCode>
                <c:ptCount val="5"/>
                <c:pt idx="0">
                  <c:v>84.7</c:v>
                </c:pt>
                <c:pt idx="1">
                  <c:v>81.2</c:v>
                </c:pt>
                <c:pt idx="2">
                  <c:v>86.3</c:v>
                </c:pt>
                <c:pt idx="3">
                  <c:v>69.3</c:v>
                </c:pt>
                <c:pt idx="4">
                  <c:v>79.5</c:v>
                </c:pt>
              </c:numCache>
            </c:numRef>
          </c:val>
        </c:ser>
        <c:shape val="box"/>
        <c:axId val="54928128"/>
        <c:axId val="54929664"/>
        <c:axId val="0"/>
      </c:bar3DChart>
      <c:catAx>
        <c:axId val="5492812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4929664"/>
        <c:crosses val="autoZero"/>
        <c:auto val="1"/>
        <c:lblAlgn val="ctr"/>
        <c:lblOffset val="100"/>
      </c:catAx>
      <c:valAx>
        <c:axId val="54929664"/>
        <c:scaling>
          <c:orientation val="minMax"/>
        </c:scaling>
        <c:axPos val="l"/>
        <c:majorGridlines/>
        <c:numFmt formatCode="General" sourceLinked="1"/>
        <c:tickLblPos val="nextTo"/>
        <c:crossAx val="5492812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Лист1!$F$6</c:f>
              <c:strCache>
                <c:ptCount val="1"/>
                <c:pt idx="0">
                  <c:v>% успев </c:v>
                </c:pt>
              </c:strCache>
            </c:strRef>
          </c:tx>
          <c:dLbls>
            <c:showVal val="1"/>
          </c:dLbls>
          <c:cat>
            <c:strRef>
              <c:f>Лист1!$E$7:$E$14</c:f>
              <c:strCache>
                <c:ptCount val="8"/>
                <c:pt idx="0">
                  <c:v>СиЭЗ-15 </c:v>
                </c:pt>
                <c:pt idx="1">
                  <c:v>СиЭЗ-16,16а </c:v>
                </c:pt>
                <c:pt idx="2">
                  <c:v>СиЭЗ-17 </c:v>
                </c:pt>
                <c:pt idx="3">
                  <c:v>СиЭЗ-18 </c:v>
                </c:pt>
                <c:pt idx="4">
                  <c:v>СиЭЗ-14 з/о </c:v>
                </c:pt>
                <c:pt idx="5">
                  <c:v>СиЭЗ-15 з/о </c:v>
                </c:pt>
                <c:pt idx="6">
                  <c:v>СиЭЗ-16 з/о </c:v>
                </c:pt>
                <c:pt idx="7">
                  <c:v>СиЭЗ-17 з/о </c:v>
                </c:pt>
              </c:strCache>
            </c:strRef>
          </c:cat>
          <c:val>
            <c:numRef>
              <c:f>Лист1!$F$7:$F$14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Лист1!$G$6</c:f>
              <c:strCache>
                <c:ptCount val="1"/>
                <c:pt idx="0">
                  <c:v>% качеств </c:v>
                </c:pt>
              </c:strCache>
            </c:strRef>
          </c:tx>
          <c:dLbls>
            <c:showVal val="1"/>
          </c:dLbls>
          <c:cat>
            <c:strRef>
              <c:f>Лист1!$E$7:$E$14</c:f>
              <c:strCache>
                <c:ptCount val="8"/>
                <c:pt idx="0">
                  <c:v>СиЭЗ-15 </c:v>
                </c:pt>
                <c:pt idx="1">
                  <c:v>СиЭЗ-16,16а </c:v>
                </c:pt>
                <c:pt idx="2">
                  <c:v>СиЭЗ-17 </c:v>
                </c:pt>
                <c:pt idx="3">
                  <c:v>СиЭЗ-18 </c:v>
                </c:pt>
                <c:pt idx="4">
                  <c:v>СиЭЗ-14 з/о </c:v>
                </c:pt>
                <c:pt idx="5">
                  <c:v>СиЭЗ-15 з/о </c:v>
                </c:pt>
                <c:pt idx="6">
                  <c:v>СиЭЗ-16 з/о </c:v>
                </c:pt>
                <c:pt idx="7">
                  <c:v>СиЭЗ-17 з/о </c:v>
                </c:pt>
              </c:strCache>
            </c:strRef>
          </c:cat>
          <c:val>
            <c:numRef>
              <c:f>Лист1!$G$7:$G$14</c:f>
              <c:numCache>
                <c:formatCode>General</c:formatCode>
                <c:ptCount val="8"/>
                <c:pt idx="0">
                  <c:v>100</c:v>
                </c:pt>
                <c:pt idx="1">
                  <c:v>66.7</c:v>
                </c:pt>
                <c:pt idx="2">
                  <c:v>69.2</c:v>
                </c:pt>
                <c:pt idx="3">
                  <c:v>62.5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shape val="cylinder"/>
        <c:axId val="54882688"/>
        <c:axId val="54884224"/>
        <c:axId val="54811264"/>
      </c:bar3DChart>
      <c:catAx>
        <c:axId val="54882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54884224"/>
        <c:crosses val="autoZero"/>
        <c:auto val="1"/>
        <c:lblAlgn val="ctr"/>
        <c:lblOffset val="100"/>
      </c:catAx>
      <c:valAx>
        <c:axId val="54884224"/>
        <c:scaling>
          <c:orientation val="minMax"/>
        </c:scaling>
        <c:axPos val="l"/>
        <c:majorGridlines/>
        <c:numFmt formatCode="General" sourceLinked="1"/>
        <c:tickLblPos val="nextTo"/>
        <c:crossAx val="54882688"/>
        <c:crosses val="autoZero"/>
        <c:crossBetween val="between"/>
      </c:valAx>
      <c:serAx>
        <c:axId val="54811264"/>
        <c:scaling>
          <c:orientation val="minMax"/>
        </c:scaling>
        <c:delete val="1"/>
        <c:axPos val="b"/>
        <c:tickLblPos val="none"/>
        <c:crossAx val="54884224"/>
        <c:crosses val="autoZero"/>
      </c:serAx>
    </c:plotArea>
    <c:legend>
      <c:legendPos val="r"/>
      <c:layout/>
      <c:txPr>
        <a:bodyPr/>
        <a:lstStyle/>
        <a:p>
          <a:pPr>
            <a:defRPr sz="1100" b="1"/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97EFB-2D5F-4379-975D-A8FB79542E0A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EDBD0-9C1E-48DC-8C48-42089B33EA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EDBD0-9C1E-48DC-8C48-42089B33EA7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0715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r" eaLnBrk="0" hangingPunct="0"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Министерство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образования и науки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           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  <a:p>
            <a:pPr algn="r" eaLnBrk="0" hangingPunct="0"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               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 eaLnBrk="0" hangingPunct="0"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   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ГБПОУ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РС(Я) «Якутский коммунально-строительный техникум»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428992" y="1643050"/>
            <a:ext cx="5429288" cy="5000660"/>
          </a:xfrm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ru-RU" sz="43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 О Р Т Ф О Л И О</a:t>
            </a:r>
          </a:p>
          <a:p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Бацевой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Ирины Николаевны,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преподавателя профессиональных модулей</a:t>
            </a:r>
          </a:p>
          <a:p>
            <a:endParaRPr lang="ru-RU" dirty="0"/>
          </a:p>
        </p:txBody>
      </p:sp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5763"/>
            <a:ext cx="1414442" cy="99009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DCIM\101MSDCF\DSC09535.JPG"/>
          <p:cNvPicPr/>
          <p:nvPr/>
        </p:nvPicPr>
        <p:blipFill>
          <a:blip r:embed="rId3" cstate="print"/>
          <a:srcRect l="35436" t="23950" r="27365" b="17029"/>
          <a:stretch>
            <a:fillRect/>
          </a:stretch>
        </p:blipFill>
        <p:spPr bwMode="auto">
          <a:xfrm>
            <a:off x="214282" y="2071678"/>
            <a:ext cx="300039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929198"/>
            <a:ext cx="357190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60320966"/>
              </p:ext>
            </p:extLst>
          </p:nvPr>
        </p:nvGraphicFramePr>
        <p:xfrm>
          <a:off x="179512" y="1556793"/>
          <a:ext cx="8534180" cy="504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96"/>
                <a:gridCol w="1528261"/>
                <a:gridCol w="1184895"/>
                <a:gridCol w="856787"/>
                <a:gridCol w="642590"/>
                <a:gridCol w="642590"/>
                <a:gridCol w="499791"/>
                <a:gridCol w="428393"/>
                <a:gridCol w="785388"/>
                <a:gridCol w="994489"/>
              </a:tblGrid>
              <a:tr h="887070"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Группа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Учебная дисциплина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Всего студентов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Аттестовано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r>
                        <a:rPr lang="ru-RU" sz="1100" dirty="0" smtClean="0"/>
                        <a:t>Итоги успеваемости</a:t>
                      </a:r>
                      <a:endParaRPr lang="ru-RU" sz="1100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76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“5”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“4”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“3”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“2”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% успев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% качеств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245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СиЭЗ-18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МДК 02.01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21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21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-5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11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94,4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76,2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67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СиЭЗ-17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МДК 01.02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22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15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3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91,7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86,4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28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СиЭЗ-17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МДК 02.02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15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94,4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82,6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64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СиЭЗ-17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МДК 04.01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21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21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100</a:t>
                      </a:r>
                      <a:endParaRPr lang="ru-RU" sz="1200" b="1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Результаты учебной деятельности по итогам мониторинга ПОО в </a:t>
            </a:r>
            <a:r>
              <a:rPr lang="ru-RU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2019/20 </a:t>
            </a:r>
            <a:r>
              <a:rPr lang="ru-RU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Показатель </a:t>
            </a:r>
            <a:br>
              <a:rPr lang="ru-RU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Динамика успеваемости и качества успеваемости за 2019/20</a:t>
            </a:r>
            <a:endParaRPr lang="ru-RU" sz="2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39554" y="1484782"/>
          <a:ext cx="8157590" cy="5141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59"/>
                <a:gridCol w="815759"/>
                <a:gridCol w="815759"/>
                <a:gridCol w="815759"/>
                <a:gridCol w="815759"/>
                <a:gridCol w="815759"/>
                <a:gridCol w="815759"/>
                <a:gridCol w="815759"/>
                <a:gridCol w="815759"/>
                <a:gridCol w="815759"/>
              </a:tblGrid>
              <a:tr h="734453"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Группа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Учебная дисциплина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Всего студентов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Аттестовано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r>
                        <a:rPr lang="ru-RU" sz="1100" dirty="0" smtClean="0"/>
                        <a:t>Итоги успеваемости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44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“5”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“4”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“3”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“2”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% успев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% качеств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</a:tr>
              <a:tr h="7344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СиЭЗ=19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МДК 02.01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94,4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52,4</a:t>
                      </a:r>
                      <a:endParaRPr lang="ru-RU" sz="1200" dirty="0"/>
                    </a:p>
                  </a:txBody>
                  <a:tcPr/>
                </a:tc>
              </a:tr>
              <a:tr h="7344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МДК 02.02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94,4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65</a:t>
                      </a:r>
                      <a:endParaRPr lang="ru-RU" sz="1200" dirty="0"/>
                    </a:p>
                  </a:txBody>
                  <a:tcPr/>
                </a:tc>
              </a:tr>
              <a:tr h="7344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МДК 01.02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91,3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67,9</a:t>
                      </a:r>
                      <a:endParaRPr lang="ru-RU" sz="1200" dirty="0"/>
                    </a:p>
                  </a:txBody>
                  <a:tcPr/>
                </a:tc>
              </a:tr>
              <a:tr h="7344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МДК 02.02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94,4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61,2</a:t>
                      </a:r>
                      <a:endParaRPr lang="ru-RU" sz="1200" dirty="0"/>
                    </a:p>
                  </a:txBody>
                  <a:tcPr/>
                </a:tc>
              </a:tr>
              <a:tr h="7344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МДК 04.01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Результаты учебной деятельности по итогам мониторинга ПОО в </a:t>
            </a:r>
            <a:r>
              <a:rPr lang="ru-RU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2020/21 </a:t>
            </a:r>
            <a:r>
              <a:rPr lang="ru-RU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Показатель </a:t>
            </a:r>
            <a:b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успеваемости и качества успеваемости за 2020/21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Результаты учебной деятельности по итогам мониторинга ПОО в </a:t>
            </a:r>
            <a:r>
              <a:rPr lang="ru-R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семетр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2021/22 </a:t>
            </a:r>
            <a:r>
              <a:rPr lang="ru-R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endParaRPr lang="ru-RU" sz="28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435280" cy="470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528"/>
                <a:gridCol w="843528"/>
                <a:gridCol w="843528"/>
                <a:gridCol w="843528"/>
                <a:gridCol w="843528"/>
                <a:gridCol w="843528"/>
                <a:gridCol w="843528"/>
                <a:gridCol w="843528"/>
                <a:gridCol w="843528"/>
                <a:gridCol w="843528"/>
              </a:tblGrid>
              <a:tr h="588640"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Группа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Учебная дисциплина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Всего студентов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Аттестовано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r>
                        <a:rPr lang="ru-RU" sz="1100" dirty="0" smtClean="0"/>
                        <a:t>Итоги успеваемости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8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“5”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“4”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“3”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“2”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% успев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% качеств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</a:tr>
              <a:tr h="5886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СиЭЗ19/9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МДК 02.01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63,6</a:t>
                      </a:r>
                      <a:endParaRPr lang="ru-RU" dirty="0"/>
                    </a:p>
                  </a:txBody>
                  <a:tcPr/>
                </a:tc>
              </a:tr>
              <a:tr h="5886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СиЭЗ-20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МДК 02.01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81,25</a:t>
                      </a:r>
                      <a:endParaRPr lang="ru-RU" dirty="0"/>
                    </a:p>
                  </a:txBody>
                  <a:tcPr/>
                </a:tc>
              </a:tr>
              <a:tr h="5886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СиЭЗ-19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МДК 02.02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80,0</a:t>
                      </a:r>
                      <a:endParaRPr lang="ru-RU" dirty="0"/>
                    </a:p>
                  </a:txBody>
                  <a:tcPr/>
                </a:tc>
              </a:tr>
              <a:tr h="5886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СиЭЗ-19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МДК 01.02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80,0</a:t>
                      </a:r>
                      <a:endParaRPr lang="ru-RU" dirty="0"/>
                    </a:p>
                  </a:txBody>
                  <a:tcPr/>
                </a:tc>
              </a:tr>
              <a:tr h="5886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СиЭЗ-19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МДК</a:t>
                      </a:r>
                      <a:r>
                        <a:rPr lang="ru-RU" sz="1600" baseline="0" dirty="0" smtClean="0"/>
                        <a:t> 04.01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92,8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92,9</a:t>
                      </a:r>
                      <a:endParaRPr lang="ru-RU" dirty="0"/>
                    </a:p>
                  </a:txBody>
                  <a:tcPr/>
                </a:tc>
              </a:tr>
              <a:tr h="5886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79,5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Показатель </a:t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успеваемости и качества успеваемости за 2021/22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700" dirty="0" smtClean="0">
                <a:latin typeface="Arial Black" pitchFamily="34" charset="0"/>
              </a:rPr>
              <a:t/>
            </a:r>
            <a:br>
              <a:rPr lang="ru-RU" sz="2700" dirty="0" smtClean="0">
                <a:latin typeface="Arial Black" pitchFamily="34" charset="0"/>
              </a:rPr>
            </a:br>
            <a:r>
              <a:rPr lang="ru-RU" sz="2700" dirty="0" smtClean="0">
                <a:latin typeface="Arial Black" pitchFamily="34" charset="0"/>
              </a:rPr>
              <a:t/>
            </a:r>
            <a:br>
              <a:rPr lang="ru-RU" sz="2700" dirty="0" smtClean="0">
                <a:latin typeface="Arial Black" pitchFamily="34" charset="0"/>
              </a:rPr>
            </a:br>
            <a:r>
              <a:rPr lang="ru-RU" sz="2700" dirty="0" smtClean="0">
                <a:latin typeface="Arial Black" pitchFamily="34" charset="0"/>
              </a:rPr>
              <a:t>Динамика показателей предметных результатов обучающихся по годам ( за 5 </a:t>
            </a:r>
            <a:r>
              <a:rPr lang="ru-RU" sz="2700" dirty="0" err="1" smtClean="0">
                <a:latin typeface="Arial Black" pitchFamily="34" charset="0"/>
              </a:rPr>
              <a:t>уч.лет</a:t>
            </a:r>
            <a:r>
              <a:rPr lang="ru-RU" sz="2700" dirty="0" smtClean="0">
                <a:latin typeface="Arial Black" pitchFamily="34" charset="0"/>
              </a:rPr>
              <a:t>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53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808856"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успеваемости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качества</a:t>
                      </a:r>
                      <a:endParaRPr lang="ru-RU" dirty="0"/>
                    </a:p>
                  </a:txBody>
                  <a:tcPr/>
                </a:tc>
              </a:tr>
              <a:tr h="808856">
                <a:tc>
                  <a:txBody>
                    <a:bodyPr/>
                    <a:lstStyle/>
                    <a:p>
                      <a:r>
                        <a:rPr lang="ru-RU" dirty="0" smtClean="0"/>
                        <a:t>СиЭЗ-17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84,7</a:t>
                      </a:r>
                      <a:endParaRPr lang="ru-RU" dirty="0"/>
                    </a:p>
                  </a:txBody>
                  <a:tcPr/>
                </a:tc>
              </a:tr>
              <a:tr h="808856">
                <a:tc>
                  <a:txBody>
                    <a:bodyPr/>
                    <a:lstStyle/>
                    <a:p>
                      <a:r>
                        <a:rPr lang="ru-RU" dirty="0" smtClean="0"/>
                        <a:t>СиЭЗ-18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86,4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81,2</a:t>
                      </a:r>
                      <a:endParaRPr lang="ru-RU" dirty="0"/>
                    </a:p>
                  </a:txBody>
                  <a:tcPr/>
                </a:tc>
              </a:tr>
              <a:tr h="808856">
                <a:tc>
                  <a:txBody>
                    <a:bodyPr/>
                    <a:lstStyle/>
                    <a:p>
                      <a:r>
                        <a:rPr lang="ru-RU" dirty="0" smtClean="0"/>
                        <a:t>СиЭЗ-19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86,3</a:t>
                      </a:r>
                      <a:endParaRPr lang="ru-RU" dirty="0"/>
                    </a:p>
                  </a:txBody>
                  <a:tcPr/>
                </a:tc>
              </a:tr>
              <a:tr h="808856">
                <a:tc>
                  <a:txBody>
                    <a:bodyPr/>
                    <a:lstStyle/>
                    <a:p>
                      <a:r>
                        <a:rPr lang="ru-RU" dirty="0" smtClean="0"/>
                        <a:t>СиЭЗ-20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69,3</a:t>
                      </a:r>
                      <a:endParaRPr lang="ru-RU" dirty="0"/>
                    </a:p>
                  </a:txBody>
                  <a:tcPr/>
                </a:tc>
              </a:tr>
              <a:tr h="808856">
                <a:tc>
                  <a:txBody>
                    <a:bodyPr/>
                    <a:lstStyle/>
                    <a:p>
                      <a:r>
                        <a:rPr lang="ru-RU" dirty="0" smtClean="0"/>
                        <a:t>СиЭЗ-21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79,5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Динамика показателей предметных результатов обучающихся по годам ( за 5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уч.лет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)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Результаты освоения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обучающимися образовательных программ по итогам мониторинга системы образования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межаттестационный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период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1" y="1600200"/>
          <a:ext cx="8136907" cy="5193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899"/>
                <a:gridCol w="913251"/>
                <a:gridCol w="913251"/>
                <a:gridCol w="913251"/>
                <a:gridCol w="913251"/>
                <a:gridCol w="913251"/>
                <a:gridCol w="913251"/>
                <a:gridCol w="913251"/>
                <a:gridCol w="913251"/>
              </a:tblGrid>
              <a:tr h="408045"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Группа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Всего студентов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Аттестовано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r>
                        <a:rPr lang="ru-RU" sz="1100" dirty="0" smtClean="0"/>
                        <a:t>Итоги успеваемости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“5”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“4”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“3”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“2”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% успев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% качеств</a:t>
                      </a:r>
                      <a:endParaRPr lang="ru-RU" sz="1200" b="1" dirty="0"/>
                    </a:p>
                  </a:txBody>
                  <a:tcPr marL="68580" marR="68580" marT="0" marB="0"/>
                </a:tc>
              </a:tr>
              <a:tr h="63722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63722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СиЭЗ-16,16а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66,7</a:t>
                      </a:r>
                      <a:endParaRPr lang="ru-RU" sz="1200" dirty="0"/>
                    </a:p>
                  </a:txBody>
                  <a:tcPr/>
                </a:tc>
              </a:tr>
              <a:tr h="63722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69,2</a:t>
                      </a:r>
                      <a:endParaRPr lang="ru-RU" sz="1200" dirty="0"/>
                    </a:p>
                  </a:txBody>
                  <a:tcPr/>
                </a:tc>
              </a:tr>
              <a:tr h="63722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62,5</a:t>
                      </a:r>
                      <a:endParaRPr lang="ru-RU" sz="12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СиЭЗ-14 </a:t>
                      </a:r>
                      <a:r>
                        <a:rPr lang="ru-RU" sz="1200" dirty="0" err="1" smtClean="0"/>
                        <a:t>з</a:t>
                      </a:r>
                      <a:r>
                        <a:rPr lang="ru-RU" sz="1200" dirty="0" smtClean="0"/>
                        <a:t>/о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СиЭЗ-15 </a:t>
                      </a:r>
                      <a:r>
                        <a:rPr lang="ru-RU" sz="1200" dirty="0" err="1" smtClean="0"/>
                        <a:t>з</a:t>
                      </a:r>
                      <a:r>
                        <a:rPr lang="ru-RU" sz="1200" dirty="0" smtClean="0"/>
                        <a:t>/о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СиЭЗ-16 </a:t>
                      </a:r>
                      <a:r>
                        <a:rPr lang="ru-RU" sz="1200" dirty="0" err="1" smtClean="0"/>
                        <a:t>з</a:t>
                      </a:r>
                      <a:r>
                        <a:rPr lang="ru-RU" sz="1200" dirty="0" smtClean="0"/>
                        <a:t>/о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СиЭЗ-17 </a:t>
                      </a:r>
                      <a:r>
                        <a:rPr lang="ru-RU" sz="1200" dirty="0" err="1" smtClean="0"/>
                        <a:t>з</a:t>
                      </a:r>
                      <a:r>
                        <a:rPr lang="ru-RU" sz="1200" dirty="0" smtClean="0"/>
                        <a:t>/о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Показатель </a:t>
            </a:r>
            <a:b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успеваемости и качества успеваемости по защите </a:t>
            </a:r>
            <a:r>
              <a:rPr lang="ru-RU" sz="2000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дипломноц</a:t>
            </a:r>
            <a:r>
              <a:rPr lang="ru-RU" sz="2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работе групп СиЭЗ-15,16,17,18 и </a:t>
            </a:r>
            <a:r>
              <a:rPr lang="ru-RU" sz="2000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СиЭЗ</a:t>
            </a:r>
            <a:r>
              <a:rPr lang="ru-RU" sz="2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ru-RU" sz="2000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/о,15,16,17</a:t>
            </a:r>
            <a:endParaRPr lang="ru-RU" sz="2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71472" y="1714488"/>
            <a:ext cx="8072494" cy="4357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71472" y="1714488"/>
            <a:ext cx="8072494" cy="4500594"/>
          </a:xfrm>
          <a:prstGeom prst="round2Diag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214290"/>
            <a:ext cx="8929718" cy="1071570"/>
          </a:xfrm>
          <a:prstGeom prst="round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796908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Бацева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Ирина Николаевна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20"/>
          </a:xfrm>
          <a:blipFill>
            <a:blip r:embed="rId2" cstate="print"/>
            <a:tile tx="0" ty="0" sx="100000" sy="100000" flip="none" algn="tl"/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36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</a:p>
          <a:p>
            <a:pPr marL="82550" indent="273050" algn="just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Якутский государственный университет им. М. К. Аммосова,1986 г., инженер-строитель,  промышленное и гражданское строительство</a:t>
            </a:r>
          </a:p>
          <a:p>
            <a:pPr marL="82550" indent="273050" algn="just">
              <a:buNone/>
            </a:pPr>
            <a:r>
              <a:rPr lang="ru-RU" sz="2600" b="1" dirty="0" smtClean="0">
                <a:solidFill>
                  <a:srgbClr val="002060"/>
                </a:solidFill>
                <a:cs typeface="Times New Roman" pitchFamily="18" charset="0"/>
              </a:rPr>
              <a:t>2001 год. ЯГУ им. М.К. </a:t>
            </a:r>
            <a:r>
              <a:rPr lang="ru-RU" sz="2600" b="1" dirty="0" err="1" smtClean="0">
                <a:solidFill>
                  <a:srgbClr val="002060"/>
                </a:solidFill>
                <a:cs typeface="Times New Roman" pitchFamily="18" charset="0"/>
              </a:rPr>
              <a:t>Аммосова</a:t>
            </a:r>
            <a:r>
              <a:rPr lang="ru-RU" sz="2600" b="1" dirty="0" smtClean="0">
                <a:solidFill>
                  <a:srgbClr val="002060"/>
                </a:solidFill>
                <a:cs typeface="Times New Roman" pitchFamily="18" charset="0"/>
              </a:rPr>
              <a:t>, экономический факультет, квалификация экономист, финансы и кредит</a:t>
            </a:r>
          </a:p>
          <a:p>
            <a:pPr algn="just">
              <a:buNone/>
            </a:pPr>
            <a:r>
              <a:rPr lang="ru-RU" sz="26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РС (Я) «Якутский коммунально-строительный техникум»</a:t>
            </a:r>
          </a:p>
          <a:p>
            <a:pPr algn="just">
              <a:buNone/>
            </a:pPr>
            <a:r>
              <a:rPr lang="ru-RU" sz="26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Стаж:</a:t>
            </a:r>
          </a:p>
          <a:p>
            <a:pPr algn="just"/>
            <a:r>
              <a:rPr lang="ru-RU" sz="26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Общий –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лет</a:t>
            </a:r>
          </a:p>
          <a:p>
            <a:pPr algn="just"/>
            <a:r>
              <a:rPr lang="ru-RU" sz="26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лет</a:t>
            </a:r>
          </a:p>
          <a:p>
            <a:pPr algn="just"/>
            <a:r>
              <a:rPr lang="ru-RU" sz="26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 данном ОУ –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16632"/>
            <a:ext cx="8786874" cy="8009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indent="1081088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обучающихся выставках, конкурсах, олимпиадах,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907" y="231424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ЯКСТ\Desktop\ГРАНТ 2018 год ЯКСТ\Иванова М.В\Новая папка (2)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980728"/>
            <a:ext cx="2420049" cy="352839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483"/>
          <a:stretch/>
        </p:blipFill>
        <p:spPr bwMode="auto">
          <a:xfrm>
            <a:off x="4178955" y="4023799"/>
            <a:ext cx="1372934" cy="263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ЯКСТ\Desktop\гриша\Изображение 0.jpg"/>
          <p:cNvPicPr/>
          <p:nvPr/>
        </p:nvPicPr>
        <p:blipFill>
          <a:blip r:embed="rId5" cstate="print"/>
          <a:srcRect r="2746" b="51852"/>
          <a:stretch>
            <a:fillRect/>
          </a:stretch>
        </p:blipFill>
        <p:spPr bwMode="auto">
          <a:xfrm>
            <a:off x="147197" y="4655058"/>
            <a:ext cx="29367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ЯКСТ\Desktop\гриша\Изображение 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947" y="1052736"/>
            <a:ext cx="1821498" cy="250031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5593" y="2893499"/>
            <a:ext cx="1720035" cy="244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F:\Портфолио Хлебникова —2019\Фото для портфолио\2019\20190326_122917_resized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9192" y="1218421"/>
            <a:ext cx="2681763" cy="1675078"/>
          </a:xfrm>
          <a:prstGeom prst="rect">
            <a:avLst/>
          </a:prstGeom>
          <a:noFill/>
        </p:spPr>
      </p:pic>
      <p:pic>
        <p:nvPicPr>
          <p:cNvPr id="13" name="Рисунок 12" descr="F:\Портфолио Хлебникова —2019\Фото для портфолио\2019\20190326_122846_resized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6296" y="4345751"/>
            <a:ext cx="1731640" cy="2402401"/>
          </a:xfrm>
          <a:prstGeom prst="rect">
            <a:avLst/>
          </a:prstGeom>
          <a:noFill/>
        </p:spPr>
      </p:pic>
      <p:pic>
        <p:nvPicPr>
          <p:cNvPr id="11" name="Рисунок 10" descr="F:\Портфолио Хлебникова —2019\Фото для портфолио\2019\20190326_115640_resized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21692" y="2675998"/>
            <a:ext cx="1502636" cy="2265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707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912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2844" y="116632"/>
            <a:ext cx="8786874" cy="13681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28092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chemeClr val="dk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2844" y="116632"/>
            <a:ext cx="8786874" cy="13681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6833832" cy="517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chemeClr val="dk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2844" y="116632"/>
            <a:ext cx="8786874" cy="13681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16632"/>
            <a:ext cx="8786874" cy="8009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35819300"/>
              </p:ext>
            </p:extLst>
          </p:nvPr>
        </p:nvGraphicFramePr>
        <p:xfrm>
          <a:off x="179512" y="1484784"/>
          <a:ext cx="8643996" cy="4340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348"/>
                <a:gridCol w="4169624"/>
                <a:gridCol w="1230976"/>
                <a:gridCol w="1080120"/>
                <a:gridCol w="1117928"/>
              </a:tblGrid>
              <a:tr h="40859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002060"/>
                          </a:solidFill>
                        </a:rPr>
                        <a:t>год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002060"/>
                          </a:solidFill>
                        </a:rPr>
                        <a:t>Наименование конкурса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002060"/>
                          </a:solidFill>
                        </a:rPr>
                        <a:t>студент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002060"/>
                          </a:solidFill>
                        </a:rPr>
                        <a:t>группа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002060"/>
                          </a:solidFill>
                        </a:rPr>
                        <a:t>результат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06748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2017- 2018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Региональный этап Всероссийской олимпиады профессионального мастерства обучающихся по специальностям среднего профессионального образования 08.02.01 Строительство и эксплуатация зданий и сооружений </a:t>
                      </a:r>
                      <a:endParaRPr lang="ru-RU" sz="13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Эверстов</a:t>
                      </a:r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Дмитрий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СиЭЗ-16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степени</a:t>
                      </a:r>
                      <a:endParaRPr kumimoji="0" lang="ru-RU" sz="13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158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2017 - 2018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Региональный этап Всероссийской олимпиады профессионального мастерства обучающихся по специальностям среднего профессионального образования 08.02.01 Строительство и эксплуатация зданий и сооружений </a:t>
                      </a:r>
                      <a:endParaRPr lang="ru-RU" sz="13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Иванов Григорий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СиЭЗ-16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степени</a:t>
                      </a:r>
                      <a:endParaRPr kumimoji="0" lang="ru-RU" sz="13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24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Всероссийская олимпиада профессионального мастерства обучающихся по специальности СПО 08.02.01 «Строительство и эксплуатация зданий и сооружений» </a:t>
                      </a:r>
                      <a:endParaRPr lang="ru-RU" sz="13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Иванов Григорий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СиЭЗ-16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r>
                        <a:rPr lang="ru-RU" sz="13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участника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797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Всероссийская олимпиада профессионального мастерства обучающихся по специальности СПО 08.02.01 «Строительство и эксплуатация зданий и сооружений» </a:t>
                      </a:r>
                      <a:endParaRPr lang="ru-RU" sz="13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Антипин Дмитрий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СиЭЗ-17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Диплом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степени</a:t>
                      </a:r>
                      <a:endParaRPr kumimoji="0" lang="ru-RU" sz="13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907" y="231424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5 Результаты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использования новых образовательных технологий в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межаттестационный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период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Применение электронных образовательных ресурсов по МДК 02.01, МДК 01,01. МДК04,01, основы материаловедения, основы строительного производства. видеоматериалов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6 Эффективность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работы по учебно-методическому сопровождению образовательного процесса в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межаттестационный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период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Разработка </a:t>
            </a:r>
            <a:r>
              <a:rPr lang="ru-RU" dirty="0" err="1" smtClean="0"/>
              <a:t>КОСов</a:t>
            </a:r>
            <a:r>
              <a:rPr lang="ru-RU" dirty="0" smtClean="0"/>
              <a:t> по  ПМ 1, ПМ 2, ПМ 4</a:t>
            </a:r>
            <a:r>
              <a:rPr lang="ru-RU" b="1" u="sng" dirty="0" smtClean="0"/>
              <a:t> </a:t>
            </a:r>
            <a:r>
              <a:rPr lang="ru-RU" dirty="0" smtClean="0"/>
              <a:t>Разработка методических указаний для выполнения курсового проекта </a:t>
            </a:r>
            <a:r>
              <a:rPr lang="ru-RU" dirty="0" err="1" smtClean="0"/>
              <a:t>ппо</a:t>
            </a:r>
            <a:r>
              <a:rPr lang="ru-RU" dirty="0" smtClean="0"/>
              <a:t> МДК 01.02 “ Расчет параметров крана</a:t>
            </a:r>
          </a:p>
          <a:p>
            <a:r>
              <a:rPr lang="ru-RU" dirty="0" smtClean="0"/>
              <a:t>Методическая разработка “Правила подсчета объемов строительных работ”</a:t>
            </a:r>
          </a:p>
          <a:p>
            <a:r>
              <a:rPr lang="ru-RU" dirty="0" smtClean="0"/>
              <a:t>Разработка методических рекомендаций по выполнению курсового проекта  МДК 01.02 “Проект производства работ: Объектный </a:t>
            </a:r>
            <a:r>
              <a:rPr lang="ru-RU" dirty="0" err="1" smtClean="0"/>
              <a:t>стройгенплан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Разработка программ, КТП по МДК 01.01, МДК 01.02, МДК 02.02, МДК 02.01, МДК04.01, дисциплинам Основы материаловедения, основы строительного производства</a:t>
            </a:r>
          </a:p>
          <a:p>
            <a:r>
              <a:rPr lang="ru-RU" dirty="0" smtClean="0"/>
              <a:t>Д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7 Обобщение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 распространение в педагогических коллективах практических результатов своей профессиональной деятельности в аттестационный период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869" y="1600200"/>
            <a:ext cx="8148261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2776"/>
            <a:ext cx="807524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260648"/>
            <a:ext cx="8208912" cy="13093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smtClean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7 Обобщение и распространение в педагогических коллективах практических результатов своей профессиональной деятельности в аттестационный период</a:t>
            </a: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192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smtClean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7 Обобщение и распространение в педагогических коллективах практических результатов своей профессиональной деятельности в аттестационный период</a:t>
            </a: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90379" y="396095"/>
            <a:ext cx="5018191" cy="748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821925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7 Обобщение и распространение в педагогических коллективах практических результатов своей профессиональной деятельности в аттестационный период</a:t>
            </a: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40768"/>
            <a:ext cx="82192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7 Обобщение и распространение в педагогических коллективах практических результатов своей профессиональной деятельности в аттестационный период</a:t>
            </a: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84784"/>
            <a:ext cx="5236048" cy="47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7 Обобщение и распространение в педагогических коллективах практических результатов своей профессиональной деятельности в аттестационный период</a:t>
            </a: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00200"/>
            <a:ext cx="5112567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7 Обобщение и распространение в педагогических коллективах практических результатов своей профессиональной деятельности в аттестационный период</a:t>
            </a:r>
            <a:endParaRPr kumimoji="0" lang="ru-RU" sz="2000" b="1" i="0" u="none" strike="noStrike" kern="1200" cap="none" spc="0" normalizeH="0" baseline="0" noProof="0" dirty="0">
              <a:ln w="6350"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95736" y="476669"/>
            <a:ext cx="5184577" cy="705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/>
          <p:cNvSpPr/>
          <p:nvPr/>
        </p:nvSpPr>
        <p:spPr>
          <a:xfrm>
            <a:off x="571472" y="1714488"/>
            <a:ext cx="8072494" cy="4643470"/>
          </a:xfrm>
          <a:prstGeom prst="flowChartAlternateProcess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28596" y="285728"/>
            <a:ext cx="8286808" cy="1214446"/>
          </a:xfrm>
          <a:prstGeom prst="flowChartAlternateProcess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Результаты учебной деятельности по итогам мониторинга ПОО 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714487"/>
            <a:ext cx="7858180" cy="4214843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lvl="0"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Общая педагогическая нагрузка преподавателя за 5 </a:t>
            </a:r>
            <a:r>
              <a:rPr lang="ru-RU" sz="2800" b="1" u="sng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года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28662" y="3000372"/>
          <a:ext cx="7500990" cy="3643338"/>
        </p:xfrm>
        <a:graphic>
          <a:graphicData uri="http://schemas.openxmlformats.org/drawingml/2006/table">
            <a:tbl>
              <a:tblPr firstRow="1" bandRow="1">
                <a:solidFill>
                  <a:srgbClr val="FFFF00"/>
                </a:solidFill>
                <a:tableStyleId>{5C22544A-7EE6-4342-B048-85BDC9FD1C3A}</a:tableStyleId>
              </a:tblPr>
              <a:tblGrid>
                <a:gridCol w="3750495"/>
                <a:gridCol w="3750495"/>
              </a:tblGrid>
              <a:tr h="60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Общая </a:t>
                      </a:r>
                      <a:r>
                        <a:rPr lang="ru-RU" sz="2800" b="1" dirty="0" err="1">
                          <a:latin typeface="Times New Roman"/>
                          <a:ea typeface="Calibri"/>
                          <a:cs typeface="Times New Roman"/>
                        </a:rPr>
                        <a:t>пед</a:t>
                      </a: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. нагрузка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/>
                          <a:ea typeface="Calibri"/>
                          <a:cs typeface="Times New Roman"/>
                        </a:rPr>
                        <a:t>2017/18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</a:rPr>
                        <a:t>920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Calibri"/>
                          <a:ea typeface="Calibri"/>
                          <a:cs typeface="Times New Roman"/>
                        </a:rPr>
                        <a:t>2018/19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</a:rPr>
                        <a:t>1264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/>
                          <a:ea typeface="Calibri"/>
                          <a:cs typeface="Times New Roman"/>
                        </a:rPr>
                        <a:t>2019/20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</a:rPr>
                        <a:t>940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Calibri"/>
                          <a:ea typeface="Calibri"/>
                          <a:cs typeface="Times New Roman"/>
                        </a:rPr>
                        <a:t>2020/21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</a:rPr>
                        <a:t>890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Calibri"/>
                          <a:ea typeface="Calibri"/>
                          <a:cs typeface="Times New Roman"/>
                        </a:rPr>
                        <a:t>2021/22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</a:rPr>
                        <a:t>480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472" y="285728"/>
            <a:ext cx="8001056" cy="107157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00034" y="285728"/>
            <a:ext cx="8072494" cy="107157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blipFill>
            <a:blip r:embed="rId4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Результаты учебной деятельности по итогам мониторинга ПОО в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период 2017/18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5040560"/>
          </a:xfrm>
        </p:spPr>
        <p:txBody>
          <a:bodyPr/>
          <a:lstStyle/>
          <a:p>
            <a:pPr>
              <a:buNone/>
            </a:pPr>
            <a:endParaRPr lang="ru-RU" dirty="0" smtClean="0">
              <a:solidFill>
                <a:srgbClr val="FFCC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rgbClr val="FFCCCC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3" y="1124745"/>
          <a:ext cx="8496944" cy="610165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36923"/>
                <a:gridCol w="1728849"/>
                <a:gridCol w="810398"/>
                <a:gridCol w="993391"/>
                <a:gridCol w="610849"/>
                <a:gridCol w="659647"/>
                <a:gridCol w="659647"/>
                <a:gridCol w="668361"/>
                <a:gridCol w="668361"/>
                <a:gridCol w="660518"/>
              </a:tblGrid>
              <a:tr h="36298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Группа 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Учебная дисциплина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Всего студен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ов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Аттесто-вано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Итоги успеваемости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79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«5»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«4»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«3»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«2»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% успев.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% качества</a:t>
                      </a:r>
                    </a:p>
                  </a:txBody>
                  <a:tcPr marL="68580" marR="68580" marT="0" marB="0"/>
                </a:tc>
              </a:tr>
              <a:tr h="201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СиЭЗ-17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МДК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</a:rPr>
                        <a:t> 01.01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6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ИОСР-17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Основы материаловедения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87,5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68,8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1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МОР -17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Times New Roman"/>
                          <a:ea typeface="Times New Roman"/>
                        </a:rPr>
                        <a:t>Мдк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</a:rPr>
                        <a:t> 06.01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79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57,9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6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МОР-17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Основы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</a:rPr>
                        <a:t> материаловедения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68,4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1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МОР-17а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МДК 06.01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94,0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72,2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6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МОР-17а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Основы материаловедения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94,4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61,1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6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ССМР-16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Основы такелажных работ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72,2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1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СиЭЗ-16а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МДК 02.01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88,2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58,8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5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СиЭЗ-16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МДК02.01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94,4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5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СиЭЗ-15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МДК 01.02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67,1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5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СиЭЗ-15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МДК 02.01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1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СиЭЗ-15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МДК 02.02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91,7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5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СиЭЗ-15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МДК 04.01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71,4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5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СиЭЗ-15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МДК 04.02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62,5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7378">
                <a:tc gridSpan="8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Итого: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95,3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84,7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/>
          <p:cNvSpPr/>
          <p:nvPr/>
        </p:nvSpPr>
        <p:spPr>
          <a:xfrm>
            <a:off x="70726" y="214290"/>
            <a:ext cx="8715436" cy="1214446"/>
          </a:xfrm>
          <a:prstGeom prst="flowChartAlternateProcess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143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Показатель </a:t>
            </a:r>
            <a:br>
              <a:rPr lang="ru-RU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Динамика успеваемости и качества успеваемости за 2017/18 уч. год</a:t>
            </a:r>
            <a:r>
              <a:rPr lang="ru-RU" sz="2400" dirty="0" smtClean="0">
                <a:solidFill>
                  <a:schemeClr val="accent2"/>
                </a:solidFill>
              </a:rPr>
              <a:t/>
            </a:r>
            <a:br>
              <a:rPr lang="ru-RU" sz="2400" dirty="0" smtClean="0">
                <a:solidFill>
                  <a:schemeClr val="accent2"/>
                </a:solidFill>
              </a:rPr>
            </a:br>
            <a:endParaRPr lang="ru-RU" sz="2400" dirty="0">
              <a:solidFill>
                <a:schemeClr val="accent2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0" y="1484784"/>
          <a:ext cx="8748464" cy="537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858180" cy="1011222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Результаты учебной деятельности по итогам мониторинга ПОО в </a:t>
            </a:r>
            <a:r>
              <a:rPr lang="ru-R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2018/19 </a:t>
            </a:r>
            <a:r>
              <a:rPr lang="ru-R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81306290"/>
              </p:ext>
            </p:extLst>
          </p:nvPr>
        </p:nvGraphicFramePr>
        <p:xfrm>
          <a:off x="899592" y="1772816"/>
          <a:ext cx="7416823" cy="4646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0840"/>
                <a:gridCol w="1301681"/>
                <a:gridCol w="610204"/>
                <a:gridCol w="743911"/>
                <a:gridCol w="465354"/>
                <a:gridCol w="496814"/>
                <a:gridCol w="496814"/>
                <a:gridCol w="792413"/>
                <a:gridCol w="929396"/>
                <a:gridCol w="929396"/>
              </a:tblGrid>
              <a:tr h="48883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Группа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Учебн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я </a:t>
                      </a:r>
                      <a:r>
                        <a:rPr lang="ru-RU" sz="1000" dirty="0" err="1">
                          <a:effectLst/>
                        </a:rPr>
                        <a:t>дисципл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Всего студентов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Аттесто-вано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Итоги </a:t>
                      </a:r>
                      <a:r>
                        <a:rPr lang="ru-RU" sz="1000" dirty="0" err="1">
                          <a:effectLst/>
                        </a:rPr>
                        <a:t>успевае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ости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8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«5»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«4»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«3»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 успев.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 качества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8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СиЭЗ-16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МДК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01.01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8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СиЭЗ-16а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МДК 01 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8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СиЭЗ-17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МДК </a:t>
                      </a:r>
                      <a:r>
                        <a:rPr lang="ru-RU" sz="1400" dirty="0" smtClean="0">
                          <a:effectLst/>
                        </a:rPr>
                        <a:t>02..01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94,4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8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СиЭЗ-18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МДК 01.02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8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СиЭЗ-18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МДК </a:t>
                      </a:r>
                      <a:r>
                        <a:rPr lang="ru-RU" sz="1400" dirty="0" smtClean="0">
                          <a:effectLst/>
                        </a:rPr>
                        <a:t>02.02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94,4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8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СиЭЗ-18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МДК 04.01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СиЭЗ-18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МДК 02.01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8831">
                <a:tc gridSpan="8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ого: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96,4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81,2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33488" y="2276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2015-2016 учебный год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85884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Показатель </a:t>
            </a:r>
            <a:b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успеваемости и качества успеваемости за 2018/19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395537" y="1556792"/>
          <a:ext cx="8208912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10555</TotalTime>
  <Words>1300</Words>
  <Application>Microsoft Office PowerPoint</Application>
  <PresentationFormat>Экран (4:3)</PresentationFormat>
  <Paragraphs>610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Министерство образования и науки                                          ГБПОУ РС(Я) «Якутский коммунально-строительный техникум»</vt:lpstr>
      <vt:lpstr>Бацева Ирина Николаевна</vt:lpstr>
      <vt:lpstr>Результаты повышения квалификации по профилю педагогической деятельности </vt:lpstr>
      <vt:lpstr>Результаты повышения квалификации по профилю педагогической деятельности </vt:lpstr>
      <vt:lpstr>Результаты учебной деятельности по итогам мониторинга ПОО </vt:lpstr>
      <vt:lpstr>2 Результаты учебной деятельности по итогам мониторинга ПОО в межаттестационный период 2017/18 уч г</vt:lpstr>
      <vt:lpstr> Показатель  Динамика успеваемости и качества успеваемости за 2017/18 уч. год </vt:lpstr>
      <vt:lpstr>2 Результаты учебной деятельности по итогам мониторинга ПОО в межаттестационный период 2018/19 уч г</vt:lpstr>
      <vt:lpstr> Показатель  Динамика успеваемости и качества успеваемости за 2018/19 </vt:lpstr>
      <vt:lpstr>2 Результаты учебной деятельности по итогам мониторинга ПОО в межаттестационный период 2019/20 уч г</vt:lpstr>
      <vt:lpstr>Показатель  Динамика успеваемости и качества успеваемости за 2019/20</vt:lpstr>
      <vt:lpstr>2 Результаты учебной деятельности по итогам мониторинга ПОО в межаттестационный период 2020/21 уч г</vt:lpstr>
      <vt:lpstr>Показатель  Динамика успеваемости и качества успеваемости за 2020/21</vt:lpstr>
      <vt:lpstr>2 Результаты учебной деятельности по итогам мониторинга ПОО в межаттестационный период 1 семетр 2021/22 уч г</vt:lpstr>
      <vt:lpstr>Показатель  Динамика успеваемости и качества успеваемости за 2021/22</vt:lpstr>
      <vt:lpstr>  Динамика показателей предметных результатов обучающихся по годам ( за 5 уч.лет) </vt:lpstr>
      <vt:lpstr>Динамика показателей предметных результатов обучающихся по годам ( за 5 уч.лет) </vt:lpstr>
      <vt:lpstr>3 Результаты освоения обучающимися образовательных программ по итогам мониторинга системы образования в межаттестационный период</vt:lpstr>
      <vt:lpstr>Показатель  Динамика успеваемости и качества успеваемости по защите дипломноц работе групп СиЭЗ-15,16,17,18 и СиЭЗ 14 з/о,15,16,17</vt:lpstr>
      <vt:lpstr>4. 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Результаты повышения квалификации по профилю педагогической деятельности </vt:lpstr>
      <vt:lpstr>Результаты повышения квалификации по профилю педагогической деятельности </vt:lpstr>
      <vt:lpstr>Результаты повышения квалификации по профилю педагогической деятельности 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5 Результаты использования новых образовательных технологий в межаттестационный период</vt:lpstr>
      <vt:lpstr>6 Эффективность работы по учебно-методическому сопровождению образовательного процесса в межаттестационный период</vt:lpstr>
      <vt:lpstr>7 Обобщение и распространение в педагогических коллективах практических результатов своей профессиональной деятельности в аттестационный период</vt:lpstr>
      <vt:lpstr>Результаты повышения квалификации по профилю педагогической деятельности </vt:lpstr>
      <vt:lpstr>7 Обобщение и распространение в педагогических коллективах практических результатов своей профессиональной деятельности в аттестационный период</vt:lpstr>
      <vt:lpstr>7 Обобщение и распространение в педагогических коллективах практических результатов своей профессиональной деятельности в аттестационный период</vt:lpstr>
      <vt:lpstr>7 Обобщение и распространение в педагогических коллективах практических результатов своей профессиональной деятельности в аттестационный период</vt:lpstr>
      <vt:lpstr>7 Обобщение и распространение в педагогических коллективах практических результатов своей профессиональной деятельности в аттестационный период</vt:lpstr>
      <vt:lpstr>7 Обобщение и распространение в педагогических коллективах практических результатов своей профессиональной деятельности в аттестационный период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профессионального образования,  подготовки  и                                     расстановки кадров Республики Саха (Якутия)        ГБПОУ РС(Я) «Якутский коммунально-строительный техникум»</dc:title>
  <dc:creator>Юлия</dc:creator>
  <cp:lastModifiedBy>User</cp:lastModifiedBy>
  <cp:revision>641</cp:revision>
  <dcterms:created xsi:type="dcterms:W3CDTF">2015-03-05T09:27:43Z</dcterms:created>
  <dcterms:modified xsi:type="dcterms:W3CDTF">2022-03-07T02:00:02Z</dcterms:modified>
</cp:coreProperties>
</file>