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367" r:id="rId4"/>
    <p:sldId id="440" r:id="rId5"/>
    <p:sldId id="461" r:id="rId6"/>
    <p:sldId id="460" r:id="rId7"/>
    <p:sldId id="401" r:id="rId8"/>
    <p:sldId id="404" r:id="rId9"/>
    <p:sldId id="407" r:id="rId10"/>
    <p:sldId id="462" r:id="rId11"/>
    <p:sldId id="463" r:id="rId12"/>
    <p:sldId id="464" r:id="rId13"/>
    <p:sldId id="465" r:id="rId14"/>
    <p:sldId id="434" r:id="rId15"/>
    <p:sldId id="410" r:id="rId16"/>
    <p:sldId id="450" r:id="rId17"/>
    <p:sldId id="414" r:id="rId18"/>
    <p:sldId id="447" r:id="rId19"/>
    <p:sldId id="452" r:id="rId20"/>
    <p:sldId id="478" r:id="rId21"/>
    <p:sldId id="479" r:id="rId22"/>
    <p:sldId id="466" r:id="rId23"/>
    <p:sldId id="467" r:id="rId24"/>
    <p:sldId id="468" r:id="rId25"/>
    <p:sldId id="469" r:id="rId26"/>
    <p:sldId id="470" r:id="rId27"/>
    <p:sldId id="475" r:id="rId28"/>
    <p:sldId id="418" r:id="rId29"/>
    <p:sldId id="477" r:id="rId30"/>
    <p:sldId id="446" r:id="rId31"/>
    <p:sldId id="474" r:id="rId32"/>
    <p:sldId id="436" r:id="rId33"/>
    <p:sldId id="471" r:id="rId34"/>
    <p:sldId id="476" r:id="rId35"/>
    <p:sldId id="376" r:id="rId36"/>
    <p:sldId id="388" r:id="rId37"/>
  </p:sldIdLst>
  <p:sldSz cx="9144000" cy="6858000" type="screen4x3"/>
  <p:notesSz cx="6858000" cy="9144000"/>
  <p:defaultTextStyle>
    <a:defPPr>
      <a:defRPr lang="ru-RU"/>
    </a:defPPr>
    <a:lvl1pPr marL="0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9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7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06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75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43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12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81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49" algn="l" defTabSz="9143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Ирина" initials="И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6600CC"/>
    <a:srgbClr val="0000CC"/>
    <a:srgbClr val="FFCCCC"/>
    <a:srgbClr val="FF9999"/>
    <a:srgbClr val="66FF33"/>
    <a:srgbClr val="FF0066"/>
    <a:srgbClr val="FF33CC"/>
    <a:srgbClr val="FF00FF"/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06" autoAdjust="0"/>
    <p:restoredTop sz="94717" autoAdjust="0"/>
  </p:normalViewPr>
  <p:slideViewPr>
    <p:cSldViewPr>
      <p:cViewPr>
        <p:scale>
          <a:sx n="80" d="100"/>
          <a:sy n="80" d="100"/>
        </p:scale>
        <p:origin x="-942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СТУЗ -14</c:v>
                </c:pt>
                <c:pt idx="1">
                  <c:v>СТУЗ-16</c:v>
                </c:pt>
                <c:pt idx="2">
                  <c:v>ТИТО-16</c:v>
                </c:pt>
                <c:pt idx="3">
                  <c:v>ТИТО-15</c:v>
                </c:pt>
                <c:pt idx="4">
                  <c:v>СТУЗ-16</c:v>
                </c:pt>
                <c:pt idx="5">
                  <c:v>СТУЗ-15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успеваемости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СТУЗ -14</c:v>
                </c:pt>
                <c:pt idx="1">
                  <c:v>СТУЗ-16</c:v>
                </c:pt>
                <c:pt idx="2">
                  <c:v>ТИТО-16</c:v>
                </c:pt>
                <c:pt idx="3">
                  <c:v>ТИТО-15</c:v>
                </c:pt>
                <c:pt idx="4">
                  <c:v>СТУЗ-16</c:v>
                </c:pt>
                <c:pt idx="5">
                  <c:v>СТУЗ-15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87</c:v>
                </c:pt>
                <c:pt idx="3">
                  <c:v>62</c:v>
                </c:pt>
                <c:pt idx="4">
                  <c:v>85</c:v>
                </c:pt>
                <c:pt idx="5">
                  <c:v>89</c:v>
                </c:pt>
              </c:numCache>
            </c:numRef>
          </c:val>
        </c:ser>
        <c:shape val="box"/>
        <c:axId val="49785088"/>
        <c:axId val="49799168"/>
        <c:axId val="0"/>
      </c:bar3DChart>
      <c:catAx>
        <c:axId val="4978508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9799168"/>
        <c:crosses val="autoZero"/>
        <c:auto val="1"/>
        <c:lblAlgn val="ctr"/>
        <c:lblOffset val="100"/>
      </c:catAx>
      <c:valAx>
        <c:axId val="497991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9785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67016622922161"/>
          <c:y val="0.40198962934511517"/>
          <c:w val="0.17244094488189293"/>
          <c:h val="0.39114269252929085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spPr>
    <a:solidFill>
      <a:schemeClr val="bg2">
        <a:lumMod val="75000"/>
      </a:schemeClr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c:spPr>
    </c:floor>
    <c:plotArea>
      <c:layout>
        <c:manualLayout>
          <c:layoutTarget val="inner"/>
          <c:xMode val="edge"/>
          <c:yMode val="edge"/>
          <c:x val="4.6880888645775672E-2"/>
          <c:y val="3.2942072699035402E-2"/>
          <c:w val="0.70244130941965588"/>
          <c:h val="0.764732060314323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СТУЗ-16</c:v>
                </c:pt>
                <c:pt idx="1">
                  <c:v>СТУЗ-14</c:v>
                </c:pt>
                <c:pt idx="2">
                  <c:v>МЖКХ -17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8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СТУЗ-16</c:v>
                </c:pt>
                <c:pt idx="1">
                  <c:v>СТУЗ-14</c:v>
                </c:pt>
                <c:pt idx="2">
                  <c:v>МЖКХ -17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85</c:v>
                </c:pt>
                <c:pt idx="1">
                  <c:v>100</c:v>
                </c:pt>
                <c:pt idx="2">
                  <c:v>84</c:v>
                </c:pt>
              </c:numCache>
            </c:numRef>
          </c:val>
        </c:ser>
        <c:shape val="box"/>
        <c:axId val="48029056"/>
        <c:axId val="48235648"/>
        <c:axId val="0"/>
      </c:bar3DChart>
      <c:catAx>
        <c:axId val="48029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8235648"/>
        <c:crosses val="autoZero"/>
        <c:auto val="1"/>
        <c:lblAlgn val="ctr"/>
        <c:lblOffset val="100"/>
      </c:catAx>
      <c:valAx>
        <c:axId val="48235648"/>
        <c:scaling>
          <c:orientation val="minMax"/>
        </c:scaling>
        <c:axPos val="l"/>
        <c:majorGridlines>
          <c:spPr>
            <a:ln w="25400" cap="flat" cmpd="sng" algn="ctr">
              <a:solidFill>
                <a:schemeClr val="accent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8029056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83189817277452882"/>
          <c:y val="0.30561529514467856"/>
          <c:w val="0.1592130005505947"/>
          <c:h val="0.29180039143924019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spPr>
    <a:solidFill>
      <a:schemeClr val="accent3">
        <a:lumMod val="40000"/>
        <a:lumOff val="60000"/>
      </a:schemeClr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c:spPr>
    </c:floor>
    <c:plotArea>
      <c:layout>
        <c:manualLayout>
          <c:layoutTarget val="inner"/>
          <c:xMode val="edge"/>
          <c:yMode val="edge"/>
          <c:x val="4.6880888645775672E-2"/>
          <c:y val="3.2942072699035402E-2"/>
          <c:w val="0.70244130941965588"/>
          <c:h val="0.764732060314323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МЖКХ-18</c:v>
                </c:pt>
                <c:pt idx="1">
                  <c:v>СТУЗ-18</c:v>
                </c:pt>
                <c:pt idx="2">
                  <c:v>ЭГО-16</c:v>
                </c:pt>
                <c:pt idx="3">
                  <c:v>ВИВ-17</c:v>
                </c:pt>
                <c:pt idx="4">
                  <c:v>СТУЗ-16</c:v>
                </c:pt>
                <c:pt idx="5">
                  <c:v>СТУЗ-16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62</c:v>
                </c:pt>
                <c:pt idx="2">
                  <c:v>75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МЖКХ-18</c:v>
                </c:pt>
                <c:pt idx="1">
                  <c:v>СТУЗ-18</c:v>
                </c:pt>
                <c:pt idx="2">
                  <c:v>ЭГО-16</c:v>
                </c:pt>
                <c:pt idx="3">
                  <c:v>ВИВ-17</c:v>
                </c:pt>
                <c:pt idx="4">
                  <c:v>СТУЗ-16</c:v>
                </c:pt>
                <c:pt idx="5">
                  <c:v>СТУЗ-16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68</c:v>
                </c:pt>
                <c:pt idx="1">
                  <c:v>62</c:v>
                </c:pt>
                <c:pt idx="2">
                  <c:v>66</c:v>
                </c:pt>
                <c:pt idx="3">
                  <c:v>90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</c:ser>
        <c:shape val="box"/>
        <c:axId val="71257088"/>
        <c:axId val="71271168"/>
        <c:axId val="0"/>
      </c:bar3DChart>
      <c:catAx>
        <c:axId val="712570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1271168"/>
        <c:crosses val="autoZero"/>
        <c:auto val="1"/>
        <c:lblAlgn val="ctr"/>
        <c:lblOffset val="100"/>
      </c:catAx>
      <c:valAx>
        <c:axId val="71271168"/>
        <c:scaling>
          <c:orientation val="minMax"/>
        </c:scaling>
        <c:axPos val="l"/>
        <c:majorGridlines>
          <c:spPr>
            <a:ln w="25400" cap="flat" cmpd="sng" algn="ctr">
              <a:solidFill>
                <a:schemeClr val="accent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1257088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80977980328084564"/>
          <c:y val="0.33169049463248707"/>
          <c:w val="0.16377410082695534"/>
          <c:h val="0.25760721806943704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spPr>
    <a:solidFill>
      <a:schemeClr val="accent3">
        <a:lumMod val="40000"/>
        <a:lumOff val="60000"/>
      </a:schemeClr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c:spPr>
    </c:floor>
    <c:plotArea>
      <c:layout>
        <c:manualLayout>
          <c:layoutTarget val="inner"/>
          <c:xMode val="edge"/>
          <c:yMode val="edge"/>
          <c:x val="4.6880888645775672E-2"/>
          <c:y val="3.2942072699035402E-2"/>
          <c:w val="0.70244130941965588"/>
          <c:h val="0.764732060314323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rgbClr val="002060"/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ВИВ-17</c:v>
                </c:pt>
                <c:pt idx="1">
                  <c:v>ТИТО-16</c:v>
                </c:pt>
                <c:pt idx="2">
                  <c:v>МТ-19</c:v>
                </c:pt>
                <c:pt idx="3">
                  <c:v>МЖКХ-19</c:v>
                </c:pt>
                <c:pt idx="4">
                  <c:v>СТУЗ -18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ВИВ-17</c:v>
                </c:pt>
                <c:pt idx="1">
                  <c:v>ТИТО-16</c:v>
                </c:pt>
                <c:pt idx="2">
                  <c:v>МТ-19</c:v>
                </c:pt>
                <c:pt idx="3">
                  <c:v>МЖКХ-19</c:v>
                </c:pt>
                <c:pt idx="4">
                  <c:v>СТУЗ -18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60.2</c:v>
                </c:pt>
                <c:pt idx="1">
                  <c:v>70.5</c:v>
                </c:pt>
                <c:pt idx="2">
                  <c:v>76</c:v>
                </c:pt>
                <c:pt idx="3">
                  <c:v>65.8</c:v>
                </c:pt>
                <c:pt idx="4">
                  <c:v>67.400000000000006</c:v>
                </c:pt>
              </c:numCache>
            </c:numRef>
          </c:val>
        </c:ser>
        <c:shape val="box"/>
        <c:axId val="76671616"/>
        <c:axId val="76681600"/>
        <c:axId val="0"/>
      </c:bar3DChart>
      <c:catAx>
        <c:axId val="766716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6681600"/>
        <c:crosses val="autoZero"/>
        <c:auto val="1"/>
        <c:lblAlgn val="ctr"/>
        <c:lblOffset val="100"/>
      </c:catAx>
      <c:valAx>
        <c:axId val="76681600"/>
        <c:scaling>
          <c:orientation val="minMax"/>
        </c:scaling>
        <c:axPos val="l"/>
        <c:majorGridlines>
          <c:spPr>
            <a:ln w="25400" cap="flat" cmpd="sng" algn="ctr">
              <a:solidFill>
                <a:schemeClr val="accent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6671616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80977980328084598"/>
          <c:y val="0.33169049463248718"/>
          <c:w val="0.16377410082695534"/>
          <c:h val="0.25760721806943704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spPr>
    <a:solidFill>
      <a:schemeClr val="accent3">
        <a:lumMod val="40000"/>
        <a:lumOff val="60000"/>
      </a:schemeClr>
    </a:soli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plotArea>
      <c:layout>
        <c:manualLayout>
          <c:layoutTarget val="inner"/>
          <c:xMode val="edge"/>
          <c:yMode val="edge"/>
          <c:x val="4.6880888645775672E-2"/>
          <c:y val="3.2942072699035402E-2"/>
          <c:w val="0.70244130941965588"/>
          <c:h val="0.764732060314323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МЖКХ-20</c:v>
                </c:pt>
                <c:pt idx="1">
                  <c:v>ССМР 20/9</c:v>
                </c:pt>
                <c:pt idx="2">
                  <c:v>СИЭЗ-20</c:v>
                </c:pt>
                <c:pt idx="3">
                  <c:v>ЭГО-20</c:v>
                </c:pt>
                <c:pt idx="4">
                  <c:v>ЭГО-19/9</c:v>
                </c:pt>
                <c:pt idx="5">
                  <c:v>СТУЗ-18</c:v>
                </c:pt>
                <c:pt idx="6">
                  <c:v>МОР 20/9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МЖКХ-20</c:v>
                </c:pt>
                <c:pt idx="1">
                  <c:v>ССМР 20/9</c:v>
                </c:pt>
                <c:pt idx="2">
                  <c:v>СИЭЗ-20</c:v>
                </c:pt>
                <c:pt idx="3">
                  <c:v>ЭГО-20</c:v>
                </c:pt>
                <c:pt idx="4">
                  <c:v>ЭГО-19/9</c:v>
                </c:pt>
                <c:pt idx="5">
                  <c:v>СТУЗ-18</c:v>
                </c:pt>
                <c:pt idx="6">
                  <c:v>МОР 20/9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70</c:v>
                </c:pt>
                <c:pt idx="1">
                  <c:v>61.4</c:v>
                </c:pt>
                <c:pt idx="2">
                  <c:v>87.2</c:v>
                </c:pt>
                <c:pt idx="3">
                  <c:v>63.3</c:v>
                </c:pt>
                <c:pt idx="4">
                  <c:v>65</c:v>
                </c:pt>
                <c:pt idx="5">
                  <c:v>76.400000000000006</c:v>
                </c:pt>
                <c:pt idx="6">
                  <c:v>62.1</c:v>
                </c:pt>
              </c:numCache>
            </c:numRef>
          </c:val>
        </c:ser>
        <c:shape val="box"/>
        <c:axId val="101255424"/>
        <c:axId val="102838272"/>
        <c:axId val="0"/>
      </c:bar3DChart>
      <c:catAx>
        <c:axId val="1012554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2838272"/>
        <c:crosses val="autoZero"/>
        <c:auto val="1"/>
        <c:lblAlgn val="ctr"/>
        <c:lblOffset val="100"/>
      </c:catAx>
      <c:valAx>
        <c:axId val="102838272"/>
        <c:scaling>
          <c:orientation val="minMax"/>
        </c:scaling>
        <c:axPos val="l"/>
        <c:majorGridlines>
          <c:spPr>
            <a:ln w="25400" cap="flat" cmpd="sng" algn="ctr">
              <a:solidFill>
                <a:schemeClr val="accent3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255424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80977980328084675"/>
          <c:y val="0.33169049463248745"/>
          <c:w val="0.16377410082695534"/>
          <c:h val="0.25760721806943704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</c:chart>
  <c:spPr>
    <a:solidFill>
      <a:schemeClr val="accent3">
        <a:lumMod val="40000"/>
        <a:lumOff val="60000"/>
      </a:schemeClr>
    </a:soli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accent1">
            <a:lumMod val="75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c:spPr>
    </c:floor>
    <c:plotArea>
      <c:layout>
        <c:manualLayout>
          <c:layoutTarget val="inner"/>
          <c:xMode val="edge"/>
          <c:yMode val="edge"/>
          <c:x val="4.6880888645775672E-2"/>
          <c:y val="3.2942072699035402E-2"/>
          <c:w val="0.70244130941965588"/>
          <c:h val="0.764732060314323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ВИВ-17</c:v>
                </c:pt>
                <c:pt idx="1">
                  <c:v>СТУЗ-18</c:v>
                </c:pt>
                <c:pt idx="2">
                  <c:v>МТ-19</c:v>
                </c:pt>
                <c:pt idx="3">
                  <c:v>МЖКХ-19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ВИВ-17</c:v>
                </c:pt>
                <c:pt idx="1">
                  <c:v>СТУЗ-18</c:v>
                </c:pt>
                <c:pt idx="2">
                  <c:v>МТ-19</c:v>
                </c:pt>
                <c:pt idx="3">
                  <c:v>МЖКХ-19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89.5</c:v>
                </c:pt>
                <c:pt idx="1">
                  <c:v>81.8</c:v>
                </c:pt>
                <c:pt idx="2">
                  <c:v>72.7</c:v>
                </c:pt>
                <c:pt idx="3">
                  <c:v>68.400000000000006</c:v>
                </c:pt>
              </c:numCache>
            </c:numRef>
          </c:val>
        </c:ser>
        <c:shape val="box"/>
        <c:axId val="103060608"/>
        <c:axId val="103062144"/>
        <c:axId val="0"/>
      </c:bar3DChart>
      <c:catAx>
        <c:axId val="1030606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3062144"/>
        <c:crosses val="autoZero"/>
        <c:auto val="1"/>
        <c:lblAlgn val="ctr"/>
        <c:lblOffset val="100"/>
      </c:catAx>
      <c:valAx>
        <c:axId val="1030621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3060608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80977980328084642"/>
          <c:y val="0.33169049463248734"/>
          <c:w val="0.16377410082695534"/>
          <c:h val="0.25760721806943704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spPr>
    <a:solidFill>
      <a:schemeClr val="accent3">
        <a:lumMod val="40000"/>
        <a:lumOff val="60000"/>
      </a:schemeClr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5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2" indent="0">
              <a:buNone/>
              <a:defRPr sz="1600" b="1"/>
            </a:lvl7pPr>
            <a:lvl8pPr marL="3200181" indent="0">
              <a:buNone/>
              <a:defRPr sz="1600" b="1"/>
            </a:lvl8pPr>
            <a:lvl9pPr marL="365734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5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2" indent="0">
              <a:buNone/>
              <a:defRPr sz="1600" b="1"/>
            </a:lvl7pPr>
            <a:lvl8pPr marL="3200181" indent="0">
              <a:buNone/>
              <a:defRPr sz="1600" b="1"/>
            </a:lvl8pPr>
            <a:lvl9pPr marL="365734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5" indent="0">
              <a:buNone/>
              <a:defRPr sz="900"/>
            </a:lvl5pPr>
            <a:lvl6pPr marL="2285843" indent="0">
              <a:buNone/>
              <a:defRPr sz="900"/>
            </a:lvl6pPr>
            <a:lvl7pPr marL="2743012" indent="0">
              <a:buNone/>
              <a:defRPr sz="900"/>
            </a:lvl7pPr>
            <a:lvl8pPr marL="3200181" indent="0">
              <a:buNone/>
              <a:defRPr sz="900"/>
            </a:lvl8pPr>
            <a:lvl9pPr marL="365734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5" indent="0">
              <a:buNone/>
              <a:defRPr sz="2000"/>
            </a:lvl5pPr>
            <a:lvl6pPr marL="2285843" indent="0">
              <a:buNone/>
              <a:defRPr sz="2000"/>
            </a:lvl6pPr>
            <a:lvl7pPr marL="2743012" indent="0">
              <a:buNone/>
              <a:defRPr sz="2000"/>
            </a:lvl7pPr>
            <a:lvl8pPr marL="3200181" indent="0">
              <a:buNone/>
              <a:defRPr sz="2000"/>
            </a:lvl8pPr>
            <a:lvl9pPr marL="365734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5" indent="0">
              <a:buNone/>
              <a:defRPr sz="900"/>
            </a:lvl5pPr>
            <a:lvl6pPr marL="2285843" indent="0">
              <a:buNone/>
              <a:defRPr sz="900"/>
            </a:lvl6pPr>
            <a:lvl7pPr marL="2743012" indent="0">
              <a:buNone/>
              <a:defRPr sz="900"/>
            </a:lvl7pPr>
            <a:lvl8pPr marL="3200181" indent="0">
              <a:buNone/>
              <a:defRPr sz="900"/>
            </a:lvl8pPr>
            <a:lvl9pPr marL="365734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33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7" indent="-342877" algn="l" defTabSz="9143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9" indent="-285730" algn="l" defTabSz="91433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2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1" indent="-228585" algn="l" defTabSz="9143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0" indent="-228585" algn="l" defTabSz="9143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8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7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66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34" indent="-228585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5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2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1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3"/>
            <a:ext cx="1326688" cy="9286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857356" y="142852"/>
            <a:ext cx="7072362" cy="707880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eaLnBrk="0" hangingPunct="0"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Министерство образования и науки Республики Саха (Якутия)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eaLnBrk="0" hangingPunct="0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 ГБПОУ РС(Я) «Якутский коммунально-строительный техникум»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14744" y="1285860"/>
            <a:ext cx="5214974" cy="471490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>
              <a:lnSpc>
                <a:spcPct val="150000"/>
              </a:lnSpc>
            </a:pPr>
            <a:endParaRPr 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 О Р Т Ф О Л И О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Охлопкова Александра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Саввична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РС(Я) «Якутский коммунально-строительный техникум»</a:t>
            </a:r>
          </a:p>
          <a:p>
            <a:pPr algn="ctr"/>
            <a:endParaRPr 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E:\DCIM\102MSDCF\DSC01355.JPG"/>
          <p:cNvPicPr/>
          <p:nvPr/>
        </p:nvPicPr>
        <p:blipFill>
          <a:blip r:embed="rId4" cstate="print"/>
          <a:srcRect l="29182" t="8768" r="27365" b="21306"/>
          <a:stretch>
            <a:fillRect/>
          </a:stretch>
        </p:blipFill>
        <p:spPr bwMode="auto">
          <a:xfrm>
            <a:off x="285721" y="1571612"/>
            <a:ext cx="314327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15436" cy="285752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400" b="1" dirty="0" smtClean="0"/>
              <a:t>Показатель «Динамика учебных достижений обучающихся очного  отделения»   2019-2020 учебный год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66800064"/>
              </p:ext>
            </p:extLst>
          </p:nvPr>
        </p:nvGraphicFramePr>
        <p:xfrm>
          <a:off x="142844" y="1071545"/>
          <a:ext cx="8786874" cy="3079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212"/>
                <a:gridCol w="5185696"/>
                <a:gridCol w="504165"/>
                <a:gridCol w="648212"/>
                <a:gridCol w="992100"/>
                <a:gridCol w="808489"/>
              </a:tblGrid>
              <a:tr h="327773"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МДК, УД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студентов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Аттестовано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Итоги успеваемости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% успеваемости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% качества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049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ВИВ -17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 01.01 Проектирование элементов систем водоснабжения и водоотведения</a:t>
                      </a:r>
                    </a:p>
                    <a:p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 02.01. Эксплуатация оборудования и автоматизация систем </a:t>
                      </a:r>
                      <a:r>
                        <a:rPr lang="ru-RU" sz="8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ВиВ</a:t>
                      </a:r>
                      <a:endParaRPr lang="ru-RU" sz="8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Санитарно-техническое </a:t>
                      </a:r>
                      <a:r>
                        <a:rPr lang="ru-RU" sz="800" b="0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оборудование зданий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0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ТИТО-16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Материаловедение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Теоретические основы теплотехники и гидравлики  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7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МТ-19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  01.01.  Основы монтажа наружных трубопроводов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76,0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МЖКХ-19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МДК.01.01 Техническое обслуживание, ремонт и монтаж отдельных узлов   системы водоснабжения, в том числе поливочной системы и системы противопожарного водопровода объектов жилищно-коммунального хозяйства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МДК.01.02 Техническое обслуживание, ремонт и монтаж отдельных узлов в соответствии с заданием (нарядом)  системы водоотведения (канализации), внутренних  водостоков, санитарно-технических приборов объектов жилищно-коммунального хозяйства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82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 02.01. Организация и контроль работ по эксплуатации систем водоснабжения и водоотведения, отопления, вентиляции и кондиционирования воздуха</a:t>
                      </a:r>
                    </a:p>
                    <a:p>
                      <a:pPr algn="just"/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 02.02.Реализация технологических процессов эксплуатации систем водоснабжения и водоотведения, отопления, вентиляции и кондиционирования воздуха 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85720" y="4286257"/>
          <a:ext cx="8643998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2. Результаты учебной деятельности по итогам мониторинга ПОО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15436" cy="285752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400" b="1" dirty="0" smtClean="0"/>
              <a:t>Показатель «Динамика учебных достижений обучающихся очного  отделения»   2020-2021 учебный год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66800064"/>
              </p:ext>
            </p:extLst>
          </p:nvPr>
        </p:nvGraphicFramePr>
        <p:xfrm>
          <a:off x="142844" y="1357296"/>
          <a:ext cx="8786874" cy="5276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/>
                <a:gridCol w="4976652"/>
                <a:gridCol w="504165"/>
                <a:gridCol w="648212"/>
                <a:gridCol w="992100"/>
                <a:gridCol w="808489"/>
              </a:tblGrid>
              <a:tr h="313499"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МДК, УД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студентов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Аттестовано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Итоги успеваемости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2943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% успеваемости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% качества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6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МЖКХ -20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МДК.01.01 Техническое обслуживание, ремонт и монтаж отдельных узлов   системы водоснабжения, в том числе поливочной системы и системы противопожарного водопровода объектов жилищно-коммунального хозяйства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МДК.01.02 Техническое обслуживание, ремонт и монтаж отдельных узлов в соответствии с заданием (нарядом)  системы водоотведения (канализации), внутренних  водостоков, санитарно-технических приборов объектов жилищно-коммунального хозяйства</a:t>
                      </a:r>
                    </a:p>
                    <a:p>
                      <a:pPr algn="just"/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78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ССМР 20/9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Основы материаловедения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61,4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78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СИЭЗ-20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Общие сведения об инженерных сетях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9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ЭГО-20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Основы гидравлики,</a:t>
                      </a:r>
                      <a:r>
                        <a:rPr lang="ru-RU" sz="10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теплотехники и аэродинамики</a:t>
                      </a:r>
                      <a:endParaRPr lang="ru-RU" sz="10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85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ЭГО-19/9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Основы гидравлики,</a:t>
                      </a:r>
                      <a:r>
                        <a:rPr lang="ru-RU" sz="10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теплотехники и аэродинамики</a:t>
                      </a:r>
                      <a:endParaRPr lang="ru-RU" sz="10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 02.01. Организация и контроль работ по эксплуатации систем водоснабжения и водоотведения, отопления, вентиляции и кондиционирования воздуха</a:t>
                      </a:r>
                    </a:p>
                    <a:p>
                      <a:pPr algn="just"/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МДК 02.02.Реализация технологических процессов эксплуатации систем водоснабжения и водоотведения, отопления, вентиляции и кондиционирования воздуха </a:t>
                      </a:r>
                      <a:endParaRPr lang="ru-RU" sz="10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76,4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92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МОР-20/9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2. Результаты учебной деятельности по итогам мониторинга ПОО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857232"/>
            <a:ext cx="8715436" cy="428628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1400" b="1" dirty="0" smtClean="0"/>
              <a:t>Показатель «Динамика учебных достижений обучающихся очного  отделения»   2020-2021 учебный год</a:t>
            </a:r>
            <a:endParaRPr lang="ru-RU" sz="20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3" y="1785926"/>
          <a:ext cx="8643998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2. Результаты учебной деятельности по итогам мониторинга ПОО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66800064"/>
              </p:ext>
            </p:extLst>
          </p:nvPr>
        </p:nvGraphicFramePr>
        <p:xfrm>
          <a:off x="142844" y="928671"/>
          <a:ext cx="8786874" cy="2196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4143404"/>
                <a:gridCol w="857256"/>
                <a:gridCol w="842617"/>
                <a:gridCol w="992100"/>
                <a:gridCol w="808489"/>
              </a:tblGrid>
              <a:tr h="259080"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МДК, УД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студентов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Аттестовано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Итоги успеваемости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% успеваемости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% качества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5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ВИВ -17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Дипломный проект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СТУЗ-18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Дипломный проект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81,8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7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МТ-19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Экзамен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72,7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45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МЖКХ-19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Экзамен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85720" y="3643314"/>
          <a:ext cx="8643998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3. Результаты освоения обучающимися образовательных программ по итогам мониторинга  системы образования в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8786874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4" y="1142985"/>
          <a:ext cx="8643996" cy="428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6"/>
                <a:gridCol w="4857784"/>
                <a:gridCol w="1071570"/>
                <a:gridCol w="642942"/>
                <a:gridCol w="1285884"/>
              </a:tblGrid>
              <a:tr h="3483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конкурса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студент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группа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результат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477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2016 -2017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 региональный тур-конкурс выпускных квалификационных работ по направлению «Строительство».</a:t>
                      </a:r>
                      <a:r>
                        <a:rPr lang="ru-RU" sz="9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«Водопроводные сети с Ой  </a:t>
                      </a:r>
                      <a:r>
                        <a:rPr lang="ru-RU" sz="9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Хангаласского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района РС (Я)», ФГБОУ ВО «</a:t>
                      </a:r>
                      <a:r>
                        <a:rPr lang="ru-RU" sz="9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КнАГТУ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 </a:t>
                      </a:r>
                      <a:b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Пухова А.В.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ВиВ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  2 место.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339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форум молодых исследователей  «Шаг в будущую профессию», с докладом на тему: «Особенности систем водоснабжения в условиях севера на примере г. Якутска»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Пакин</a:t>
                      </a: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А.В.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ВиВ</a:t>
                      </a: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- 17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 за участие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775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Интеллектуальный марафон среди студентов образовательных организаций СПО. 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Алексеев И.М.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СТУЗ- 18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14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Межрегиональный конкурс исследовательских образовательных организаций  «Грани открытий». Номинация «Учебно-исследовательские работы». ГБПОУ Иркутской области «Иркутский техникум транспорта и строительства». Доклад на тему:</a:t>
                      </a:r>
                      <a:r>
                        <a:rPr lang="ru-RU" sz="9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«Особенности систем водоснабжения в условиях севера на примере г. Якутска»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Пакин</a:t>
                      </a: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А.В.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ВиВ</a:t>
                      </a: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- 17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степени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762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форум молодых исследователей  «Шаг в будущую профессию», с докладом на тему: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«Исследование работы водопроводных очистных сооружений г Якутска»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Пакин</a:t>
                      </a: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А.В.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ВиВ</a:t>
                      </a: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- 17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 место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9768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2021-2022 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 Республиканская олимпиада профессионального мастерства обучающихся по специальностям среднего профессионального образования»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Николаев </a:t>
                      </a:r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Айаал</a:t>
                      </a:r>
                      <a:endParaRPr lang="ru-RU" sz="9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Семенов </a:t>
                      </a:r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Мургун</a:t>
                      </a:r>
                      <a:endParaRPr lang="ru-RU" sz="9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Данилов Вадим</a:t>
                      </a:r>
                    </a:p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Семенов </a:t>
                      </a:r>
                      <a:r>
                        <a:rPr lang="ru-RU" sz="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Айаал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СТУЗ-18</a:t>
                      </a:r>
                    </a:p>
                    <a:p>
                      <a:pPr marL="0" marR="0" indent="0" algn="l" defTabSz="9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СТУЗ-18</a:t>
                      </a:r>
                    </a:p>
                    <a:p>
                      <a:pPr marL="0" marR="0" indent="0" algn="l" defTabSz="9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СТУЗ-18</a:t>
                      </a:r>
                    </a:p>
                    <a:p>
                      <a:pPr marL="0" marR="0" indent="0" algn="l" defTabSz="9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СТУЗ-18</a:t>
                      </a:r>
                    </a:p>
                    <a:p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степени</a:t>
                      </a:r>
                    </a:p>
                    <a:p>
                      <a:pPr marL="0" marR="0" indent="0" algn="l" defTabSz="9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2 степени</a:t>
                      </a:r>
                    </a:p>
                    <a:p>
                      <a:pPr marL="0" marR="0" indent="0" algn="l" defTabSz="9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3 степени</a:t>
                      </a:r>
                    </a:p>
                    <a:p>
                      <a:pPr marL="0" marR="0" indent="0" algn="l" defTabSz="9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Номинация «Лучший чертеж схемы»</a:t>
                      </a:r>
                    </a:p>
                    <a:p>
                      <a:endParaRPr lang="ru-RU" sz="9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0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Аттестационные материалы Охлопковой А.С\сканы\Изображение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966"/>
          <a:stretch>
            <a:fillRect/>
          </a:stretch>
        </p:blipFill>
        <p:spPr bwMode="auto">
          <a:xfrm rot="5400000">
            <a:off x="5041752" y="1101862"/>
            <a:ext cx="3164295" cy="4675301"/>
          </a:xfrm>
          <a:prstGeom prst="rect">
            <a:avLst/>
          </a:prstGeom>
          <a:noFill/>
        </p:spPr>
      </p:pic>
      <p:pic>
        <p:nvPicPr>
          <p:cNvPr id="7170" name="Picture 2" descr="D:\Аттестационные материалы Охлопковой А.С\сканы\Изображение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1071546"/>
            <a:ext cx="3903577" cy="535785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8786874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общие документы\Охлопкова А.С\Охлопкова А.С\сканы 11.11.19\2 001.jpg"/>
          <p:cNvPicPr>
            <a:picLocks noChangeAspect="1" noChangeArrowheads="1"/>
          </p:cNvPicPr>
          <p:nvPr/>
        </p:nvPicPr>
        <p:blipFill rotWithShape="1">
          <a:blip r:embed="rId2" cstate="print"/>
          <a:srcRect l="543" t="-226" r="8277" b="53357"/>
          <a:stretch/>
        </p:blipFill>
        <p:spPr bwMode="auto">
          <a:xfrm>
            <a:off x="214281" y="1071546"/>
            <a:ext cx="4400581" cy="5500726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8786874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Охлопкова\Изображение 010.jpg"/>
          <p:cNvPicPr>
            <a:picLocks noChangeAspect="1" noChangeArrowheads="1"/>
          </p:cNvPicPr>
          <p:nvPr/>
        </p:nvPicPr>
        <p:blipFill>
          <a:blip r:embed="rId3"/>
          <a:srcRect l="7169" t="50122" r="5017" b="2836"/>
          <a:stretch>
            <a:fillRect/>
          </a:stretch>
        </p:blipFill>
        <p:spPr bwMode="auto">
          <a:xfrm>
            <a:off x="4500562" y="2071678"/>
            <a:ext cx="4470128" cy="2643206"/>
          </a:xfrm>
          <a:prstGeom prst="rect">
            <a:avLst/>
          </a:prstGeom>
          <a:noFill/>
        </p:spPr>
      </p:pic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ттестационные материалы Охлопковой А.С\сканы\Изображение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65090"/>
            <a:ext cx="3877042" cy="5321431"/>
          </a:xfrm>
          <a:prstGeom prst="rect">
            <a:avLst/>
          </a:prstGeom>
          <a:noFill/>
        </p:spPr>
      </p:pic>
      <p:pic>
        <p:nvPicPr>
          <p:cNvPr id="5123" name="Picture 3" descr="D:\Аттестационные материалы Охлопковой А.С\сканы\Изображение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4274"/>
            <a:ext cx="3857652" cy="5294817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8786874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54"/>
          <a:stretch/>
        </p:blipFill>
        <p:spPr bwMode="auto">
          <a:xfrm>
            <a:off x="357158" y="1105812"/>
            <a:ext cx="3596980" cy="510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SC03023.JPG"/>
          <p:cNvPicPr/>
          <p:nvPr/>
        </p:nvPicPr>
        <p:blipFill>
          <a:blip r:embed="rId3" cstate="print"/>
          <a:srcRect r="11276" b="-2000"/>
          <a:stretch>
            <a:fillRect/>
          </a:stretch>
        </p:blipFill>
        <p:spPr>
          <a:xfrm>
            <a:off x="4214810" y="1571612"/>
            <a:ext cx="4714908" cy="407196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8786874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7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21" y="1285860"/>
            <a:ext cx="4066506" cy="3692698"/>
          </a:xfrm>
          <a:prstGeom prst="rect">
            <a:avLst/>
          </a:prstGeom>
        </p:spPr>
      </p:pic>
      <p:pic>
        <p:nvPicPr>
          <p:cNvPr id="3" name="Рисунок 2" descr="DSC0308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714488"/>
            <a:ext cx="4169216" cy="3429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58" y="5357827"/>
            <a:ext cx="8501122" cy="666502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Пакин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Андрей, ст. гр. ВИВ-17, призер республиканской НПК «Шаг в будущую профессию», декабрь 2018 г., дипломант 3 степени, рук. Охлопкова А.С.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8786874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71472" y="1714488"/>
            <a:ext cx="8072494" cy="4357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71472" y="1714488"/>
            <a:ext cx="8072494" cy="4500594"/>
          </a:xfrm>
          <a:prstGeom prst="round2Diag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44" y="214291"/>
            <a:ext cx="8786874" cy="107157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2547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71612"/>
            <a:ext cx="8715436" cy="507209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0957" indent="453994"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1992 г., высшее,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Красноярский инженерно-строительный институт, Водоснабжение и канализация и рациональное использование и охрана водных ресурсов, инженер-строитель</a:t>
            </a:r>
          </a:p>
          <a:p>
            <a:pPr marL="80957" indent="453994"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ГБПОУ РС (Я) «Якутский коммунально-строительный техникум»</a:t>
            </a:r>
          </a:p>
          <a:p>
            <a:pPr marL="80957" indent="453994" algn="just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Стаж:</a:t>
            </a:r>
          </a:p>
          <a:p>
            <a:pPr marL="80957" indent="453994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Общий – 26 лет</a:t>
            </a:r>
          </a:p>
          <a:p>
            <a:pPr marL="80957" indent="453994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Педагогический – 22 года</a:t>
            </a:r>
          </a:p>
          <a:p>
            <a:pPr marL="80957" indent="453994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данном ОУ –  5 лет</a:t>
            </a:r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285728"/>
            <a:ext cx="873131" cy="7143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8786874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:\Users\ЯКСТ\Desktop\сканы ОАС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11696" y="190296"/>
            <a:ext cx="3193371" cy="4384363"/>
          </a:xfrm>
          <a:prstGeom prst="rect">
            <a:avLst/>
          </a:prstGeom>
          <a:noFill/>
        </p:spPr>
      </p:pic>
      <p:pic>
        <p:nvPicPr>
          <p:cNvPr id="11" name="Picture 2" descr="C:\Users\ЯКСТ\Desktop\сканы ОАС\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43446" y="414417"/>
            <a:ext cx="2757706" cy="3786214"/>
          </a:xfrm>
          <a:prstGeom prst="rect">
            <a:avLst/>
          </a:prstGeom>
          <a:noFill/>
        </p:spPr>
      </p:pic>
      <p:pic>
        <p:nvPicPr>
          <p:cNvPr id="41988" name="Picture 4" descr="C:\Users\ЯКСТ\Desktop\сканы ОАС\4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475379" y="3240002"/>
            <a:ext cx="2928956" cy="4021333"/>
          </a:xfrm>
          <a:prstGeom prst="rect">
            <a:avLst/>
          </a:prstGeom>
          <a:noFill/>
        </p:spPr>
      </p:pic>
      <p:pic>
        <p:nvPicPr>
          <p:cNvPr id="41989" name="Picture 5" descr="C:\Users\ЯКСТ\Desktop\сканы ОАС\7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93859" y="2620045"/>
            <a:ext cx="3571876" cy="4904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2844" y="214291"/>
            <a:ext cx="8786874" cy="703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4.Результаты обучающихся выставках, конкурсах, олимпиадах,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конференциях, соревнованиях (по преподаваемым профессиональным  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модулям, междисциплинарным курсам, дисциплинам)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C:\Users\ЯКСТ\Desktop\сканы ОАС\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9673" y="333280"/>
            <a:ext cx="2809715" cy="3857620"/>
          </a:xfrm>
          <a:prstGeom prst="rect">
            <a:avLst/>
          </a:prstGeom>
          <a:noFill/>
        </p:spPr>
      </p:pic>
      <p:pic>
        <p:nvPicPr>
          <p:cNvPr id="43011" name="Picture 3" descr="C:\Users\ЯКСТ\Desktop\сканы ОАС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300568" y="414416"/>
            <a:ext cx="2757706" cy="3786214"/>
          </a:xfrm>
          <a:prstGeom prst="rect">
            <a:avLst/>
          </a:prstGeom>
          <a:noFill/>
        </p:spPr>
      </p:pic>
      <p:pic>
        <p:nvPicPr>
          <p:cNvPr id="43012" name="Picture 4" descr="C:\Users\ЯКСТ\Desktop\сканы ОАС\6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894030" y="3035268"/>
            <a:ext cx="2877581" cy="3950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Открытое занятие по теме: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«Определение расчетных расходов воды», группа ВИВ -17, 2019 г.</a:t>
            </a:r>
            <a:endParaRPr lang="ru-RU" sz="1800" dirty="0"/>
          </a:p>
        </p:txBody>
      </p:sp>
      <p:pic>
        <p:nvPicPr>
          <p:cNvPr id="2050" name="Picture 2" descr="\\Server\общие документы\Охлопкова А.С\Охлопкова А.С\Открытый урок ОАС\DSC034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1214423"/>
            <a:ext cx="7000924" cy="4765009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4282" y="274639"/>
            <a:ext cx="8715436" cy="7254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5. Результаты  использования новых образовательных технологий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57167"/>
            <a:ext cx="8858312" cy="6429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5 Результаты использования новых образовательных технологий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14423"/>
            <a:ext cx="8786874" cy="39241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3" tIns="45717" rIns="91433" bIns="45717">
            <a:spAutoFit/>
          </a:bodyPr>
          <a:lstStyle/>
          <a:p>
            <a:pPr indent="449232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Преподаватель активно использует  ИКТ в образовательном процессе.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indent="449232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Информационно-коммуникационные технологии занимают прочное место в процессе преподавания  учебных дисциплин.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indent="449232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наиболее часто используемым в учебном процессе средствам ИКТ относятся: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indent="449232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•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электронные пособия, демонстрируемые с помощью компьютера и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мультимедийного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проектора;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indent="449232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•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образовательные ресурсы Интернета;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indent="449232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•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DVD и CD диски с плакатами и чертежами;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indent="449232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•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интерактивная доска.</a:t>
            </a:r>
          </a:p>
          <a:p>
            <a:pPr marL="450819" indent="-1588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платформа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MOODL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ZOOM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0819" indent="-1588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личный сайт педагога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357166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654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 smtClean="0">
                <a:latin typeface="Times New Roman"/>
                <a:ea typeface="Times New Roman"/>
                <a:cs typeface="Times New Roman"/>
              </a:rPr>
              <a:t>6  Эффективность работы по программно-методическому </a:t>
            </a:r>
            <a:br>
              <a:rPr lang="ru-RU" sz="1800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1800" b="1" dirty="0" smtClean="0">
                <a:latin typeface="Times New Roman"/>
                <a:ea typeface="Times New Roman"/>
                <a:cs typeface="Times New Roman"/>
              </a:rPr>
              <a:t>сопровождению образовательного процесса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501122" cy="5429288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Разработка и составление в соответствии с требованиями ФГОС программы по: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ПМ.01.01 «Разработка технологий и проектирование элементов систем водоснабжения и водоотведения»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ПМ.02Эксплуатация сетей и сооружений водоснабжения и водоотведения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ПМ.03Выполнение работ по очистке природных и сточных вод  и контролю качественных показателей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 smtClean="0"/>
              <a:t> </a:t>
            </a:r>
            <a:r>
              <a:rPr lang="ru-RU" sz="1500" b="1" cap="all" dirty="0" smtClean="0">
                <a:latin typeface="Times New Roman" pitchFamily="18" charset="0"/>
                <a:cs typeface="Times New Roman" pitchFamily="18" charset="0"/>
              </a:rPr>
              <a:t>ПМ 04.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Выполнение работ по профессии 14571 «Монтажник наружных трубопроводов»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Программа УД «Санитарно-техническое оборудование зданий»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ПМ.01 «Выполнение работ по эксплуатации зданий, сооружений, конструкций, оборудования систем водоснабжения, водоотведения, отопления и осветительных сетей жилищно-коммунального хозяйства»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Программа ПМ 03 «Участие в проектировании систем водоснабжения и водоотведения, отопления, вентиляции и кондиционирования воздуха» (заочное отделение)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МДК 04.01.Технология выполнения работ по профессии  18560 «Слесарь-сантехник»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ПМ 03 «Участие в проектировании систем водоснабжения и водоотведения, отопления, вентиляции и кондиционирования воздуха»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УД «Материалы и изделия»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ПМ.01 «Проведение подготовительных, вспомогательных и сопутствующих работ при монтаже трубопроводов»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ПМ.02 «Монтаж трубопроводов»</a:t>
            </a:r>
          </a:p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ПМ.03 «Проведение гидравлических и пневматических испытаний технологических трубопроводов»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/>
          </a:p>
          <a:p>
            <a:endParaRPr lang="ru-RU" sz="1400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общие документы\Охлопкова А.С\Охлопкова А.С\сканы\Изображение 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2018" r="6142" b="24152"/>
          <a:stretch/>
        </p:blipFill>
        <p:spPr bwMode="auto">
          <a:xfrm rot="5400000">
            <a:off x="5279742" y="2792697"/>
            <a:ext cx="4211317" cy="3197908"/>
          </a:xfrm>
          <a:prstGeom prst="rect">
            <a:avLst/>
          </a:prstGeom>
          <a:noFill/>
        </p:spPr>
      </p:pic>
      <p:pic>
        <p:nvPicPr>
          <p:cNvPr id="1026" name="Picture 2" descr="\\Server\общие документы\Охлопкова А.С\Охлопкова А.С\сканы\Изображение 003.jpg"/>
          <p:cNvPicPr>
            <a:picLocks noChangeAspect="1" noChangeArrowheads="1"/>
          </p:cNvPicPr>
          <p:nvPr/>
        </p:nvPicPr>
        <p:blipFill rotWithShape="1">
          <a:blip r:embed="rId3" cstate="print"/>
          <a:srcRect r="33898" b="31644"/>
          <a:stretch/>
        </p:blipFill>
        <p:spPr bwMode="auto">
          <a:xfrm>
            <a:off x="3214678" y="1500174"/>
            <a:ext cx="2592728" cy="3680018"/>
          </a:xfrm>
          <a:prstGeom prst="rect">
            <a:avLst/>
          </a:prstGeom>
          <a:noFill/>
        </p:spPr>
      </p:pic>
      <p:pic>
        <p:nvPicPr>
          <p:cNvPr id="6" name="Picture 3" descr="D:\Аттестационные материалы Охлопковой А.С\сканы\Изображение 004.jpg"/>
          <p:cNvPicPr>
            <a:picLocks noChangeAspect="1" noChangeArrowheads="1"/>
          </p:cNvPicPr>
          <p:nvPr/>
        </p:nvPicPr>
        <p:blipFill rotWithShape="1">
          <a:blip r:embed="rId4" cstate="print"/>
          <a:srcRect r="4638"/>
          <a:stretch/>
        </p:blipFill>
        <p:spPr bwMode="auto">
          <a:xfrm>
            <a:off x="1" y="2071679"/>
            <a:ext cx="3214678" cy="4278004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654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7. Обобщение и распространение в педагогических коллективах опыта практических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результатов своей профессиональной деятельности 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межаттестацинный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28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онные материалы Охлопковой А.С\сканы\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1" r="3922"/>
          <a:stretch>
            <a:fillRect/>
          </a:stretch>
        </p:blipFill>
        <p:spPr bwMode="auto">
          <a:xfrm>
            <a:off x="571472" y="1142985"/>
            <a:ext cx="4000528" cy="5464505"/>
          </a:xfrm>
          <a:prstGeom prst="rect">
            <a:avLst/>
          </a:prstGeom>
          <a:noFill/>
        </p:spPr>
      </p:pic>
      <p:pic>
        <p:nvPicPr>
          <p:cNvPr id="4" name="Picture 2" descr="D:\Аттестационные материалы Охлопковой А.С\сканы\Изображение 007.jpg"/>
          <p:cNvPicPr>
            <a:picLocks noChangeAspect="1" noChangeArrowheads="1"/>
          </p:cNvPicPr>
          <p:nvPr/>
        </p:nvPicPr>
        <p:blipFill>
          <a:blip r:embed="rId3" cstate="print"/>
          <a:srcRect r="3750" b="35"/>
          <a:stretch>
            <a:fillRect/>
          </a:stretch>
        </p:blipFill>
        <p:spPr bwMode="auto">
          <a:xfrm>
            <a:off x="5000628" y="1357274"/>
            <a:ext cx="3858718" cy="5500726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654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7. Обобщение и распространение в педагогических коллективах опыта практических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результатов своей профессиональной деятельности 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межаттестацинный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654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7. Обобщение и распространение в педагогических коллективах опыта практических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результатов своей профессиональной деятельности 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межаттестацинный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C:\Users\ЯКСТ\Desktop\Аттестация Охлопкова 2021 год\ОАС\сертиф7 001.jpg"/>
          <p:cNvPicPr>
            <a:picLocks noChangeAspect="1" noChangeArrowheads="1"/>
          </p:cNvPicPr>
          <p:nvPr/>
        </p:nvPicPr>
        <p:blipFill>
          <a:blip r:embed="rId3"/>
          <a:srcRect r="2805" b="50000"/>
          <a:stretch>
            <a:fillRect/>
          </a:stretch>
        </p:blipFill>
        <p:spPr bwMode="auto">
          <a:xfrm>
            <a:off x="428596" y="1142985"/>
            <a:ext cx="8358246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9"/>
            <a:ext cx="8715436" cy="7254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8. Результаты личного участия и продуктивность методической деятельности преподавателя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698505" cy="57150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 descr="C:\Users\ЯКСТ\Desktop\Аттестация Охлопкова 2021 год\ОАС\сертиф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21524" y="250023"/>
            <a:ext cx="3500463" cy="5143505"/>
          </a:xfrm>
          <a:prstGeom prst="rect">
            <a:avLst/>
          </a:prstGeom>
          <a:noFill/>
        </p:spPr>
      </p:pic>
      <p:pic>
        <p:nvPicPr>
          <p:cNvPr id="11266" name="Picture 2" descr="C:\Users\ЯКСТ\Desktop\Аттестация Охлопкова 2021 год\ОАС\сертиф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571997" y="2285994"/>
            <a:ext cx="3571877" cy="5572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Рисунок 3_1"/>
          <p:cNvPicPr/>
          <p:nvPr/>
        </p:nvPicPr>
        <p:blipFill>
          <a:blip r:embed="rId3"/>
          <a:stretch/>
        </p:blipFill>
        <p:spPr>
          <a:xfrm>
            <a:off x="360" y="315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283" name="TextShape 1"/>
          <p:cNvSpPr txBox="1"/>
          <p:nvPr/>
        </p:nvSpPr>
        <p:spPr>
          <a:xfrm>
            <a:off x="285720" y="142920"/>
            <a:ext cx="8643998" cy="571436"/>
          </a:xfrm>
          <a:prstGeom prst="rect">
            <a:avLst/>
          </a:prstGeom>
          <a:gradFill rotWithShape="0">
            <a:gsLst>
              <a:gs pos="0">
                <a:srgbClr val="BFD4FE"/>
              </a:gs>
              <a:gs pos="100000">
                <a:srgbClr val="E5EF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txBody>
          <a:bodyPr lIns="91433" tIns="45717" rIns="91433" bIns="45717" anchor="ctr">
            <a:norm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8. Результаты личного участия и продуктивность методической деятельности преподавателя 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1500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357158" y="142852"/>
            <a:ext cx="571504" cy="500066"/>
          </a:xfrm>
          <a:prstGeom prst="ellipse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C:\Users\Metod2\Pictures\2021-11-10 1\1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24"/>
          <a:stretch/>
        </p:blipFill>
        <p:spPr bwMode="auto">
          <a:xfrm>
            <a:off x="639941" y="836713"/>
            <a:ext cx="4030913" cy="5544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11177282"/>
              </p:ext>
            </p:extLst>
          </p:nvPr>
        </p:nvGraphicFramePr>
        <p:xfrm>
          <a:off x="5000628" y="857233"/>
          <a:ext cx="3709037" cy="5544616"/>
        </p:xfrm>
        <a:graphic>
          <a:graphicData uri="http://schemas.openxmlformats.org/presentationml/2006/ole">
            <p:oleObj spid="_x0000_s1026" name="Acrobat Document" r:id="rId6" imgW="5949720" imgH="8419680" progId="AcroExch.Document.DC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016549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7"/>
            <a:ext cx="8429684" cy="114300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 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педагогической деятельности 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1785927"/>
          <a:ext cx="8429684" cy="4073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054"/>
                <a:gridCol w="7121630"/>
              </a:tblGrid>
              <a:tr h="775997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2016г.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Агентство образовательных инициатив г. Волгоград Стажировка по теме «Реализация модели дуального образования в профессиональной организации» - в объеме 72 часа.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607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Курсы повышения квалификации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ГАУ ДПО РС(Я) «ИРПО»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теме: «Информационные коммуникационные технологии в СПО»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объем 36 ч.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072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2017г.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Переподготовка, ГАУ ДПО РС(Я) «ИРПО»  по направлению «Педагог профессионального образования» - объем  506 ч.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51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ИНПО СВФУ им. М.К. </a:t>
                      </a:r>
                      <a:r>
                        <a:rPr lang="ru-RU" sz="1600" b="1" strike="noStrike" spc="-1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Аммосова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«Первая помощь при неотложных состояниях у детей»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 в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объеме 16 часов.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325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Курсы повышения квалификации ГБПОУ РС(Я) «Республиканский техникум-интернат профессиональной и медико-социальной реабилитации инвалидов» по теме: «Организация учебной деятельности обучающихся с инвалидностью и ограниченной возможностью здоровья по освоению программ СПО», объем 36 ч.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1"/>
            <a:ext cx="873131" cy="7143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1"/>
            <a:ext cx="8715436" cy="7254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9. Результаты личного участия в конкурсах (выставках) профессионального мастерства 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714380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C:\Users\ЯКСТ\Desktop\Аттестация Охлопкова 2021 год\ОАС\диплом 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4357686" cy="6000768"/>
          </a:xfrm>
          <a:prstGeom prst="rect">
            <a:avLst/>
          </a:prstGeom>
          <a:noFill/>
        </p:spPr>
      </p:pic>
      <p:pic>
        <p:nvPicPr>
          <p:cNvPr id="9" name="Picture 2" descr="\\server\Фото\Мероприятия 2019 год\Охлопкова педконкурс\DSC04049.JPG"/>
          <p:cNvPicPr>
            <a:picLocks noChangeAspect="1" noChangeArrowheads="1"/>
          </p:cNvPicPr>
          <p:nvPr/>
        </p:nvPicPr>
        <p:blipFill>
          <a:blip r:embed="rId4" cstate="print"/>
          <a:srcRect l="1818" t="1518" r="3636" b="5050"/>
          <a:stretch>
            <a:fillRect/>
          </a:stretch>
        </p:blipFill>
        <p:spPr bwMode="auto">
          <a:xfrm>
            <a:off x="4643438" y="4071942"/>
            <a:ext cx="4000528" cy="2786058"/>
          </a:xfrm>
          <a:prstGeom prst="rect">
            <a:avLst/>
          </a:prstGeom>
          <a:noFill/>
        </p:spPr>
      </p:pic>
      <p:pic>
        <p:nvPicPr>
          <p:cNvPr id="10" name="Picture 2" descr="\\server\Фото\Мероприятия 2019 год\Охлопкова педконкурс\DSC04015.JPG"/>
          <p:cNvPicPr>
            <a:picLocks noChangeAspect="1" noChangeArrowheads="1"/>
          </p:cNvPicPr>
          <p:nvPr/>
        </p:nvPicPr>
        <p:blipFill>
          <a:blip r:embed="rId5" cstate="print"/>
          <a:srcRect r="138" b="9086"/>
          <a:stretch>
            <a:fillRect/>
          </a:stretch>
        </p:blipFill>
        <p:spPr bwMode="auto">
          <a:xfrm rot="5400000">
            <a:off x="4905764" y="1166412"/>
            <a:ext cx="3333001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7254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9. Результаты личного участия в конкурсах (выставках) профессионального мастерства 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ЯКСТ\Desktop\Аттестация Охлопкова 2021 год\ОАС\диплом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3382132" cy="4643469"/>
          </a:xfrm>
          <a:prstGeom prst="rect">
            <a:avLst/>
          </a:prstGeom>
          <a:noFill/>
        </p:spPr>
      </p:pic>
      <p:pic>
        <p:nvPicPr>
          <p:cNvPr id="44034" name="Picture 2" descr="C:\Users\ЯКСТ\Desktop\сканы ОАС\9 001.jpg"/>
          <p:cNvPicPr>
            <a:picLocks noChangeAspect="1" noChangeArrowheads="1"/>
          </p:cNvPicPr>
          <p:nvPr/>
        </p:nvPicPr>
        <p:blipFill>
          <a:blip r:embed="rId4" cstate="print"/>
          <a:srcRect t="461" r="3125"/>
          <a:stretch>
            <a:fillRect/>
          </a:stretch>
        </p:blipFill>
        <p:spPr bwMode="auto">
          <a:xfrm>
            <a:off x="5572132" y="714356"/>
            <a:ext cx="3392861" cy="4786346"/>
          </a:xfrm>
          <a:prstGeom prst="rect">
            <a:avLst/>
          </a:prstGeom>
          <a:noFill/>
        </p:spPr>
      </p:pic>
      <p:pic>
        <p:nvPicPr>
          <p:cNvPr id="7" name="Picture 2" descr="E:\Охлопкова\Изображение 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785004" y="3285055"/>
            <a:ext cx="3002487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Аттестационные материалы Охлопковой А.С\сканы\Изображ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16" r="6089" b="1316"/>
          <a:stretch>
            <a:fillRect/>
          </a:stretch>
        </p:blipFill>
        <p:spPr bwMode="auto">
          <a:xfrm>
            <a:off x="5000628" y="1285861"/>
            <a:ext cx="3929090" cy="5286412"/>
          </a:xfrm>
          <a:prstGeom prst="rect">
            <a:avLst/>
          </a:prstGeom>
          <a:noFill/>
        </p:spPr>
      </p:pic>
      <p:pic>
        <p:nvPicPr>
          <p:cNvPr id="8194" name="Picture 2" descr="\\Server\общие документы\Охлопкова А.С\Охлопкова А.С\сканы\Сканы ОАС\Изображение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1"/>
            <a:ext cx="4143404" cy="544765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4282" y="274639"/>
            <a:ext cx="8715436" cy="7254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9. Результаты личного участия в конкурсах (выставках) профессионального мастерства 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285728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21" y="142852"/>
            <a:ext cx="8715436" cy="7254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9. Результаты личного участия в конкурсах (выставках) профессионального мастерства 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C:\Users\ЯКСТ\Desktop\Аттестация Охлопкова 2021 год\ОАС\1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86128" y="271105"/>
            <a:ext cx="3143272" cy="4315528"/>
          </a:xfrm>
          <a:prstGeom prst="rect">
            <a:avLst/>
          </a:prstGeom>
          <a:noFill/>
        </p:spPr>
      </p:pic>
      <p:pic>
        <p:nvPicPr>
          <p:cNvPr id="52227" name="Picture 3" descr="C:\Users\ЯКСТ\Desktop\Аттестация Охлопкова 2021 год\ОАС\12 001.jpg"/>
          <p:cNvPicPr>
            <a:picLocks noChangeAspect="1" noChangeArrowheads="1"/>
          </p:cNvPicPr>
          <p:nvPr/>
        </p:nvPicPr>
        <p:blipFill>
          <a:blip r:embed="rId4" cstate="print"/>
          <a:srcRect r="1375" b="50000"/>
          <a:stretch>
            <a:fillRect/>
          </a:stretch>
        </p:blipFill>
        <p:spPr bwMode="auto">
          <a:xfrm>
            <a:off x="4714877" y="928670"/>
            <a:ext cx="4261421" cy="2966114"/>
          </a:xfrm>
          <a:prstGeom prst="rect">
            <a:avLst/>
          </a:prstGeom>
          <a:noFill/>
        </p:spPr>
      </p:pic>
      <p:pic>
        <p:nvPicPr>
          <p:cNvPr id="52228" name="Picture 4" descr="C:\Users\ЯКСТ\Desktop\Аттестация Охлопкова 2021 год\ОАС\сертиф4 001.jpg"/>
          <p:cNvPicPr>
            <a:picLocks noChangeAspect="1" noChangeArrowheads="1"/>
          </p:cNvPicPr>
          <p:nvPr/>
        </p:nvPicPr>
        <p:blipFill>
          <a:blip r:embed="rId5" cstate="print"/>
          <a:srcRect r="-576" b="52326"/>
          <a:stretch>
            <a:fillRect/>
          </a:stretch>
        </p:blipFill>
        <p:spPr bwMode="auto">
          <a:xfrm>
            <a:off x="4643438" y="3929066"/>
            <a:ext cx="4500562" cy="2928934"/>
          </a:xfrm>
          <a:prstGeom prst="rect">
            <a:avLst/>
          </a:prstGeom>
          <a:noFill/>
        </p:spPr>
      </p:pic>
      <p:pic>
        <p:nvPicPr>
          <p:cNvPr id="52229" name="Picture 5" descr="C:\Users\ЯКСТ\Desktop\Аттестация Охлопкова 2021 год\ОАС\сертиф8 001.jpg"/>
          <p:cNvPicPr>
            <a:picLocks noChangeAspect="1" noChangeArrowheads="1"/>
          </p:cNvPicPr>
          <p:nvPr/>
        </p:nvPicPr>
        <p:blipFill>
          <a:blip r:embed="rId6" cstate="print"/>
          <a:srcRect r="2805" b="48958"/>
          <a:stretch>
            <a:fillRect/>
          </a:stretch>
        </p:blipFill>
        <p:spPr bwMode="auto">
          <a:xfrm>
            <a:off x="1" y="3716109"/>
            <a:ext cx="4357718" cy="3141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1" y="214290"/>
            <a:ext cx="8715436" cy="7858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10. Поощрения за профессиональную деятельность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285728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Аттестационные материалы Охлопковой А.С\сканы\Изображение 003.jpg"/>
          <p:cNvPicPr>
            <a:picLocks noChangeAspect="1" noChangeArrowheads="1"/>
          </p:cNvPicPr>
          <p:nvPr/>
        </p:nvPicPr>
        <p:blipFill>
          <a:blip r:embed="rId3"/>
          <a:srcRect r="3326"/>
          <a:stretch>
            <a:fillRect/>
          </a:stretch>
        </p:blipFill>
        <p:spPr bwMode="auto">
          <a:xfrm>
            <a:off x="142844" y="1071546"/>
            <a:ext cx="4318478" cy="5643602"/>
          </a:xfrm>
          <a:prstGeom prst="rect">
            <a:avLst/>
          </a:prstGeom>
          <a:noFill/>
        </p:spPr>
      </p:pic>
      <p:pic>
        <p:nvPicPr>
          <p:cNvPr id="40962" name="Picture 2" descr="C:\Users\ЯКСТ\Desktop\охлопкова а.с. аттестация\Рисунок 5.jpg"/>
          <p:cNvPicPr>
            <a:picLocks noChangeAspect="1" noChangeArrowheads="1"/>
          </p:cNvPicPr>
          <p:nvPr/>
        </p:nvPicPr>
        <p:blipFill>
          <a:blip r:embed="rId4" cstate="print"/>
          <a:srcRect l="50919" t="52009" r="-552" b="-209"/>
          <a:stretch>
            <a:fillRect/>
          </a:stretch>
        </p:blipFill>
        <p:spPr bwMode="auto">
          <a:xfrm rot="16200000">
            <a:off x="5089911" y="1125140"/>
            <a:ext cx="3321867" cy="478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1" y="214290"/>
            <a:ext cx="8715436" cy="7858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10. Поощрения за профессиональную деятельность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ок2\Изображ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606" t="14117" r="32387" b="21176"/>
          <a:stretch>
            <a:fillRect/>
          </a:stretch>
        </p:blipFill>
        <p:spPr bwMode="auto">
          <a:xfrm rot="16200000">
            <a:off x="5736145" y="1021276"/>
            <a:ext cx="2000263" cy="4815447"/>
          </a:xfrm>
          <a:prstGeom prst="rect">
            <a:avLst/>
          </a:prstGeom>
          <a:noFill/>
        </p:spPr>
      </p:pic>
      <p:pic>
        <p:nvPicPr>
          <p:cNvPr id="5" name="Picture 2" descr="E:\ок2\Изображение.jpg"/>
          <p:cNvPicPr>
            <a:picLocks noChangeAspect="1" noChangeArrowheads="1"/>
          </p:cNvPicPr>
          <p:nvPr/>
        </p:nvPicPr>
        <p:blipFill>
          <a:blip r:embed="rId3" cstate="print"/>
          <a:srcRect r="8214" b="5163"/>
          <a:stretch>
            <a:fillRect/>
          </a:stretch>
        </p:blipFill>
        <p:spPr bwMode="auto">
          <a:xfrm>
            <a:off x="142844" y="1011219"/>
            <a:ext cx="4000529" cy="568964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7" y="21429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1" y="214290"/>
            <a:ext cx="8715436" cy="7858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10. Поощрения за профессиональную деятельность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285728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ЯКСТ\Desktop\Аттестация Охлопкова 2021 год\ОАС\грамота 11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1071546"/>
            <a:ext cx="4058560" cy="5572164"/>
          </a:xfrm>
          <a:prstGeom prst="rect">
            <a:avLst/>
          </a:prstGeom>
          <a:noFill/>
        </p:spPr>
      </p:pic>
      <p:pic>
        <p:nvPicPr>
          <p:cNvPr id="9" name="Picture 2" descr="C:\Users\ЯКСТ\Desktop\Аттестация Охлопкова 2021 год\ОАС\грамота1111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1142984"/>
            <a:ext cx="4143405" cy="5688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3"/>
            <a:ext cx="8643998" cy="7143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              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педагогической деятельности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214291"/>
            <a:ext cx="785818" cy="64294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ОАС\Изображение.jpg"/>
          <p:cNvPicPr/>
          <p:nvPr/>
        </p:nvPicPr>
        <p:blipFill>
          <a:blip r:embed="rId3" cstate="print"/>
          <a:srcRect r="2321" b="2740"/>
          <a:stretch>
            <a:fillRect/>
          </a:stretch>
        </p:blipFill>
        <p:spPr bwMode="auto">
          <a:xfrm rot="5400000">
            <a:off x="4964908" y="2178837"/>
            <a:ext cx="357190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1" descr="C:\Users\ЯКСТ\Desktop\охлопкова а.с. аттестация\Рисунок 3.jpg"/>
          <p:cNvPicPr>
            <a:picLocks noChangeAspect="1" noChangeArrowheads="1"/>
          </p:cNvPicPr>
          <p:nvPr/>
        </p:nvPicPr>
        <p:blipFill>
          <a:blip r:embed="rId4" cstate="print"/>
          <a:srcRect l="5661" t="2748" b="3803"/>
          <a:stretch>
            <a:fillRect/>
          </a:stretch>
        </p:blipFill>
        <p:spPr bwMode="auto">
          <a:xfrm rot="16200000">
            <a:off x="922362" y="292030"/>
            <a:ext cx="2941564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3"/>
            <a:ext cx="8643998" cy="7143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              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педагогической деятельности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214291"/>
            <a:ext cx="785818" cy="64294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84716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Picture 1" descr="C:\Users\ЯКСТ\Desktop\Аттестация Охлопкова 2021 год\ОАС\уд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69751" y="330357"/>
            <a:ext cx="3161060" cy="4500562"/>
          </a:xfrm>
          <a:prstGeom prst="rect">
            <a:avLst/>
          </a:prstGeom>
          <a:noFill/>
        </p:spPr>
      </p:pic>
      <p:pic>
        <p:nvPicPr>
          <p:cNvPr id="23553" name="Picture 1" descr="C:\Users\ЯКСТ\Desktop\охлопкова а.с. аттестация\Рисунок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37742" y="379998"/>
            <a:ext cx="3214710" cy="4597807"/>
          </a:xfrm>
          <a:prstGeom prst="rect">
            <a:avLst/>
          </a:prstGeom>
          <a:noFill/>
        </p:spPr>
      </p:pic>
      <p:pic>
        <p:nvPicPr>
          <p:cNvPr id="10" name="Рисунок 9" descr="E:\ОАС\Изображение 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000232" y="3929042"/>
            <a:ext cx="442915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1000109"/>
            <a:ext cx="8229600" cy="285752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Педагогическая  нагрузка  преподавателя за 5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уч.гг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722" y="1428737"/>
          <a:ext cx="8643996" cy="19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332"/>
                <a:gridCol w="2881332"/>
                <a:gridCol w="2881332"/>
              </a:tblGrid>
              <a:tr h="3074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Очное обучение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Заочное обучение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840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680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72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847ч.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92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930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72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836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84 ч.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85720" y="142853"/>
            <a:ext cx="8643998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2. Результаты учебной деятельности по итогам мониторинга ПОО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42853"/>
            <a:ext cx="873131" cy="7143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85720" y="3500439"/>
            <a:ext cx="8643998" cy="347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Преподаватель по специальности: 08.02.07. «Монтаж и эксплуатация внутренних сантехнических устройств, кондиционирования воздуха и вентиляции», 08.02.04 «Водоснабжение и водоотведение, 08.01.02«Монтажник трубопроводов», </a:t>
            </a: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08.01.26 «Мастер по ремонту и обслуживанию инженерных систем жилищно-коммунального хозяйства», 08.01.09 «Слесарь по строительно-монтажным работам», 08.02.08 Монтаж и эксплуатация оборудования и систем газоснабжения, 13.02.02 Теплоснабжение и теплотехническое оборудование, 08.02.08  Мастер общестроительных работ,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Преподаваемые учебные дисциплины (УД) и междисциплинарные курсы (МДК):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Материаловедение;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анитарно-техническое оборудование зданий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Основы гидравлики, теплотехники и аэродинамики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Физика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МДК 02.01. Организация и контроль работ по эксплуатации систем водоснабжения и водоотведения, отопления, вентиляции и кондиционирования воздуха;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МДК 03.01. Особенности проектирования систем водоснабжения и  водоотведения, отопления, вентиляции и кондиционирования воздуха;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МДК 01.01 Эксплуатация, расчет и выбор теплотехнического оборудования и систем </a:t>
            </a:r>
            <a:r>
              <a:rPr lang="ru-RU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тепло-и</a:t>
            </a: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топливоснабжения;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МДК 01.01 Выполнение работ по эксплуатации зданий, сооружений, конструкций, оборудования систем водоснабжения, водоотведения, отопления и осветительных сетей </a:t>
            </a:r>
            <a:r>
              <a:rPr lang="ru-RU" sz="1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жилищно</a:t>
            </a: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коммунального хозяйства»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МДК.01.01 Техническое обслуживание, ремонт и монтаж отдельных узлов   системы водоснабжения, в том числе поливочной системы и системы противопожарного водопровода объектов жилищно-коммунального хозяйства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     МДК.01.02 Техническое обслуживание, ремонт и монтаж отдельных узлов в соответствии с заданием (нарядом)  системы водоотведения (канализации), внутренних  водостоков, санитарно-технических приборов объектов жилищно-коммунального хозяйства</a:t>
            </a: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31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714357"/>
            <a:ext cx="9144000" cy="3077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Показатель </a:t>
            </a:r>
            <a:r>
              <a:rPr lang="ru-RU" sz="1400" b="1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Динамика учебных достижений обучающихся заочного отделения</a:t>
            </a:r>
            <a:r>
              <a:rPr lang="ru-RU" sz="1400" b="1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 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2016-2017 учебный год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3" y="1214423"/>
          <a:ext cx="8643998" cy="2950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084"/>
                <a:gridCol w="3247071"/>
                <a:gridCol w="1000132"/>
                <a:gridCol w="1071570"/>
                <a:gridCol w="1143008"/>
                <a:gridCol w="1000133"/>
              </a:tblGrid>
              <a:tr h="1752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 УД, МДК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 студентов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Аттестовано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Итоги успеваемости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% успеваемости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% качества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СТУЗ 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МДК 03.01. Особенности проектирования систем водоснабжения и  водоотведения, отопления, вентиляции и кондиционирования воздуха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СТУЗ 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Физика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ТИТО 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Физика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87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ТИТО 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МДК 01.01 Эксплуатация, расчет и выбор теплотехнического оборудования и систем тепло-и топливоснабжения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СТУЗ 16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МДК 03.01. Особенности проектирования систем водоснабжения и  водоотведения, отопления, вентиляции и кондиционирования воздуха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СТУЗ-15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МДК 02.01. Организация и контроль работ по эксплуатации систем водоснабжения и водоотведения, отопления, вентиляции и кондиционирования воздуха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214283" y="4500570"/>
          <a:ext cx="8643998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2. Результаты учебной деятельности по итогам мониторинга ПОО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357190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1600" b="1" dirty="0" smtClean="0"/>
              <a:t>Показатель «Динамика учебных достижений обучающихся заочного отделения»   2017-2018 учебный год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5" y="1285861"/>
          <a:ext cx="8858313" cy="274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392"/>
                <a:gridCol w="3634181"/>
                <a:gridCol w="984257"/>
                <a:gridCol w="1059969"/>
                <a:gridCol w="984257"/>
                <a:gridCol w="984257"/>
              </a:tblGrid>
              <a:tr h="23673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 УД, МДК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 студентов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Аттестовано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Итоги успеваемости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 успеваемости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% качества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СТУЗ -16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МДК 03.01. Особенности проектирования систем водоснабжения и  водоотведения, отопления, вентиляции и кондиционирования воздуха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СТУЗ-14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МДК.01.02 Контроль соответствия качества монтажа систем водоснабжения и водоотведения, отопления, вентиляции и кондиционирования воздуха требованиям нормативной и технической документации.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МЖКХ -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МДК 01.01 Выполнение работ по эксплуатации зданий, сооружений, конструкций, оборудования систем водоснабжения, водоотведения, отопления и осветительных сетей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жилищно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 коммунального хозяйства»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19 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285720" y="4286256"/>
          <a:ext cx="8572560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2. Результаты учебной деятельности по итогам мониторинга ПОО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0"/>
            <a:ext cx="698476" cy="5714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785795"/>
            <a:ext cx="8715436" cy="285752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400" b="1" dirty="0" smtClean="0"/>
              <a:t>Показатель «Динамика учебных достижений обучающихся очного  отделения»   2018-2019 учебный год</a:t>
            </a:r>
            <a:endParaRPr lang="ru-RU" sz="2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66800064"/>
              </p:ext>
            </p:extLst>
          </p:nvPr>
        </p:nvGraphicFramePr>
        <p:xfrm>
          <a:off x="214282" y="1196754"/>
          <a:ext cx="8715436" cy="3194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/>
                <a:gridCol w="4286280"/>
                <a:gridCol w="785818"/>
                <a:gridCol w="857256"/>
                <a:gridCol w="1126910"/>
                <a:gridCol w="801916"/>
              </a:tblGrid>
              <a:tr h="358572"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МДК, УД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студентов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Аттестовано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Итоги успеваемости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6720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% успеваемости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% качества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МЖКХ-18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Поддержание рабочего состояния оборудования систем водоснабжения, водоотведения, отопления объектов  жилищно-коммунального хозяйства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7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Материалы и изделия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7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ЭГО- 16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Санитарно-техническое оборудование зданий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ВиВ</a:t>
                      </a: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- 17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технологий и проектирование элементов систем водоснабжения и водоотведения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МДК01.01 Реализация технологических процессов монтажа систем </a:t>
                      </a:r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ВиВ</a:t>
                      </a: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,  отопления, вентиляции и кондиционирования воздуха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427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СТУЗ-16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МДК01.02</a:t>
                      </a:r>
                      <a:r>
                        <a:rPr lang="ru-RU" sz="9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 Реализация проектирования систем </a:t>
                      </a:r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ВиВ</a:t>
                      </a: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,  отопления, вентиляции и кондиционирования воздуха с использованием компьютерных технологий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85720" y="4429132"/>
          <a:ext cx="8643998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33" tIns="45717" rIns="91433" bIns="45717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2. Результаты учебной деятельности по итогам мониторинга ПОО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000" dirty="0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0"/>
            <a:ext cx="785789" cy="6429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2965</TotalTime>
  <Words>1889</Words>
  <Application>Microsoft Office PowerPoint</Application>
  <PresentationFormat>Экран (4:3)</PresentationFormat>
  <Paragraphs>404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Acrobat Document</vt:lpstr>
      <vt:lpstr>Слайд 1</vt:lpstr>
      <vt:lpstr>Общие сведения</vt:lpstr>
      <vt:lpstr>              1. Результаты повышения квалификации по профилю                    педагогической деятельности  в межаттестационный период</vt:lpstr>
      <vt:lpstr>                  1. Результаты повышения квалификации по профилю                                      педагогической деятельности в межаттестационный период </vt:lpstr>
      <vt:lpstr>                  1. Результаты повышения квалификации по профилю                                      педагогической деятельности в межаттестационный период </vt:lpstr>
      <vt:lpstr>Педагогическая  нагрузка  преподавателя за 5 уч.гг. </vt:lpstr>
      <vt:lpstr>Слайд 7</vt:lpstr>
      <vt:lpstr>  Показатель «Динамика учебных достижений обучающихся заочного отделения»   2017-2018 учебный год  </vt:lpstr>
      <vt:lpstr>Показатель «Динамика учебных достижений обучающихся очного  отделения»   2018-2019 учебный год</vt:lpstr>
      <vt:lpstr>Показатель «Динамика учебных достижений обучающихся очного  отделения»   2019-2020 учебный год</vt:lpstr>
      <vt:lpstr>Показатель «Динамика учебных достижений обучающихся очного  отделения»   2020-2021 учебный год</vt:lpstr>
      <vt:lpstr>Показатель «Динамика учебных достижений обучающихся очного  отделения»   2020-2021 учебный год</vt:lpstr>
      <vt:lpstr>Слайд 13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                         4.Результаты обучающихся выставках, конкурсах, олимпиадах,                          конференциях, соревнованиях (по преподаваемым профессиональным                              модулям, междисциплинарным курсам, дисциплинам)</vt:lpstr>
      <vt:lpstr>Открытое занятие по теме:  «Определение расчетных расходов воды», группа ВИВ -17, 2019 г.</vt:lpstr>
      <vt:lpstr>           5 Результаты использования новых образовательных технологий </vt:lpstr>
      <vt:lpstr>6  Эффективность работы по программно-методическому  сопровождению образовательного процесса</vt:lpstr>
      <vt:lpstr>                        7. Обобщение и распространение в педагогических коллективах опыта практических                        результатов своей профессиональной деятельности в межаттестацинный период </vt:lpstr>
      <vt:lpstr>                        7. Обобщение и распространение в педагогических коллективах опыта практических                        результатов своей профессиональной деятельности в межаттестацинный период </vt:lpstr>
      <vt:lpstr>                        7. Обобщение и распространение в педагогических коллективах опыта практических                        результатов своей профессиональной деятельности в межаттестацинный период </vt:lpstr>
      <vt:lpstr>                          8. Результаты личного участия и продуктивность методической деятельности преподавателя в межаттестационный период  </vt:lpstr>
      <vt:lpstr>Слайд 29</vt:lpstr>
      <vt:lpstr>                         9. Результаты личного участия в конкурсах (выставках) профессионального мастерства  в межаттестационный период </vt:lpstr>
      <vt:lpstr>                         9. Результаты личного участия в конкурсах (выставках) профессионального мастерства  в межаттестационный период </vt:lpstr>
      <vt:lpstr>               9. Результаты личного участия в конкурсах (выставках) профессионального мастерства  в межаттестационный период</vt:lpstr>
      <vt:lpstr>               9. Результаты личного участия в конкурсах (выставках) профессионального мастерства  в межаттестационный период</vt:lpstr>
      <vt:lpstr>                10. Поощрения за профессиональную деятельность в межаттестационный период </vt:lpstr>
      <vt:lpstr>                       10. Поощрения за профессиональную деятельность в межаттестационный период </vt:lpstr>
      <vt:lpstr>                10. Поощрения за профессиональную деятельность в межаттестационный период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профессионального образования,  подготовки  и                                     расстановки кадров Республики Саха (Якутия)        ГБПОУ РС(Я) «Якутский коммунально-строительный техникум»</dc:title>
  <dc:creator>Юлия</dc:creator>
  <cp:lastModifiedBy>ЯКСТ</cp:lastModifiedBy>
  <cp:revision>460</cp:revision>
  <dcterms:created xsi:type="dcterms:W3CDTF">2015-03-05T09:27:43Z</dcterms:created>
  <dcterms:modified xsi:type="dcterms:W3CDTF">2021-11-24T05:58:36Z</dcterms:modified>
</cp:coreProperties>
</file>