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302" r:id="rId4"/>
    <p:sldId id="303" r:id="rId5"/>
    <p:sldId id="305" r:id="rId6"/>
    <p:sldId id="278" r:id="rId7"/>
    <p:sldId id="279" r:id="rId8"/>
    <p:sldId id="280" r:id="rId9"/>
    <p:sldId id="281" r:id="rId10"/>
    <p:sldId id="304" r:id="rId11"/>
    <p:sldId id="306" r:id="rId12"/>
    <p:sldId id="293" r:id="rId13"/>
    <p:sldId id="294" r:id="rId14"/>
    <p:sldId id="297" r:id="rId15"/>
    <p:sldId id="307" r:id="rId1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9217" autoAdjust="0"/>
  </p:normalViewPr>
  <p:slideViewPr>
    <p:cSldViewPr>
      <p:cViewPr varScale="1">
        <p:scale>
          <a:sx n="107" d="100"/>
          <a:sy n="107" d="100"/>
        </p:scale>
        <p:origin x="9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t>24.01.2020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t>24.01.2020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t>24.01.2020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24.01.2020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24.01.2020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24.01.2020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24.01.2020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24.01.2020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43808" y="1916832"/>
            <a:ext cx="5940152" cy="3240360"/>
          </a:xfrm>
        </p:spPr>
        <p:txBody>
          <a:bodyPr/>
          <a:lstStyle/>
          <a:p>
            <a:pPr algn="ctr"/>
            <a:r>
              <a:rPr lang="ru-RU" sz="6000" smtClean="0">
                <a:solidFill>
                  <a:schemeClr val="tx1"/>
                </a:solidFill>
              </a:rPr>
              <a:t>«Наркотикам нет</a:t>
            </a:r>
            <a:r>
              <a:rPr lang="ru-RU" sz="4800" smtClean="0">
                <a:solidFill>
                  <a:schemeClr val="tx1"/>
                </a:solidFill>
              </a:rPr>
              <a:t>»</a:t>
            </a:r>
            <a:r>
              <a:rPr lang="ru-RU" dirty="0"/>
              <a:t/>
            </a:r>
            <a:br>
              <a:rPr lang="ru-RU" dirty="0"/>
            </a:br>
            <a:endParaRPr lang="ru-RU" dirty="0"/>
          </a:p>
        </p:txBody>
      </p:sp>
    </p:spTree>
    <p:extLst>
      <p:ext uri="{BB962C8B-B14F-4D97-AF65-F5344CB8AC3E}">
        <p14:creationId xmlns:p14="http://schemas.microsoft.com/office/powerpoint/2010/main" val="2802725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20040"/>
            <a:ext cx="6868616" cy="228640"/>
          </a:xfrm>
        </p:spPr>
        <p:txBody>
          <a:bodyPr>
            <a:normAutofit fontScale="90000"/>
          </a:bodyPr>
          <a:lstStyle/>
          <a:p>
            <a:endParaRPr lang="ru-RU" dirty="0"/>
          </a:p>
        </p:txBody>
      </p:sp>
      <p:sp>
        <p:nvSpPr>
          <p:cNvPr id="3" name="Объект 2"/>
          <p:cNvSpPr>
            <a:spLocks noGrp="1"/>
          </p:cNvSpPr>
          <p:nvPr>
            <p:ph idx="1"/>
          </p:nvPr>
        </p:nvSpPr>
        <p:spPr>
          <a:xfrm>
            <a:off x="0" y="548680"/>
            <a:ext cx="8172400" cy="6309320"/>
          </a:xfrm>
        </p:spPr>
        <p:txBody>
          <a:bodyPr>
            <a:normAutofit fontScale="85000" lnSpcReduction="20000"/>
          </a:bodyPr>
          <a:lstStyle/>
          <a:p>
            <a:pPr algn="just"/>
            <a:r>
              <a:rPr lang="ru-RU" dirty="0">
                <a:latin typeface="Times New Roman" panose="02020603050405020304" pitchFamily="18" charset="0"/>
                <a:cs typeface="Times New Roman" panose="02020603050405020304" pitchFamily="18" charset="0"/>
              </a:rPr>
              <a:t>Доказано, что наркотики влияют на центр головного мозга, который отвечает за </a:t>
            </a:r>
            <a:r>
              <a:rPr lang="ru-RU" i="1" dirty="0">
                <a:latin typeface="Times New Roman" panose="02020603050405020304" pitchFamily="18" charset="0"/>
                <a:cs typeface="Times New Roman" panose="02020603050405020304" pitchFamily="18" charset="0"/>
              </a:rPr>
              <a:t>«поощрение»</a:t>
            </a:r>
            <a:r>
              <a:rPr lang="ru-RU" dirty="0">
                <a:latin typeface="Times New Roman" panose="02020603050405020304" pitchFamily="18" charset="0"/>
                <a:cs typeface="Times New Roman" panose="02020603050405020304" pitchFamily="18" charset="0"/>
              </a:rPr>
              <a:t>. При этом происходит выброс дофамина в кровь и человек чувствует возбуждение.</a:t>
            </a:r>
          </a:p>
          <a:p>
            <a:pPr algn="just"/>
            <a:r>
              <a:rPr lang="ru-RU" dirty="0">
                <a:latin typeface="Times New Roman" panose="02020603050405020304" pitchFamily="18" charset="0"/>
                <a:cs typeface="Times New Roman" panose="02020603050405020304" pitchFamily="18" charset="0"/>
              </a:rPr>
              <a:t>Но наркотики отрицательно воздействуют на организм человека. Прежде всего, они снимают боль и снижают болевой порог чувствительности. Это равносильно отключению инстинкта самосохранения.</a:t>
            </a:r>
          </a:p>
          <a:p>
            <a:pPr algn="just"/>
            <a:r>
              <a:rPr lang="ru-RU" dirty="0">
                <a:latin typeface="Times New Roman" panose="02020603050405020304" pitchFamily="18" charset="0"/>
                <a:cs typeface="Times New Roman" panose="02020603050405020304" pitchFamily="18" charset="0"/>
              </a:rPr>
              <a:t>Дыхательный центр и хеморецепторы также подвергаются воздействию наркотических веществ, а это ведет к изменению уровня кислорода в крови и кислородному голоданию организма. Наркоманы часто умирают от паралича дыхательного центра в результате передозировки.</a:t>
            </a:r>
          </a:p>
          <a:p>
            <a:pPr algn="just"/>
            <a:r>
              <a:rPr lang="ru-RU" dirty="0">
                <a:latin typeface="Times New Roman" panose="02020603050405020304" pitchFamily="18" charset="0"/>
                <a:cs typeface="Times New Roman" panose="02020603050405020304" pitchFamily="18" charset="0"/>
              </a:rPr>
              <a:t>Наркотик также влияет на кашлевой центр. Кашель – это защитная реакция нашего организма, но у наркоманов отключается защитный механизм кашля.</a:t>
            </a:r>
          </a:p>
          <a:p>
            <a:pPr algn="just"/>
            <a:r>
              <a:rPr lang="ru-RU" dirty="0">
                <a:latin typeface="Times New Roman" panose="02020603050405020304" pitchFamily="18" charset="0"/>
                <a:cs typeface="Times New Roman" panose="02020603050405020304" pitchFamily="18" charset="0"/>
              </a:rPr>
              <a:t>Пищеварительная система принимает на себя часть удара. Угнетается механизм регуляции пищеварения, притупляются все вкусовые и обонятельные ощущения, снижается аппетит, уменьшается выработка ферментов, желчи, желудочного и кишечного соков. Пища не в полной мере переваривается и усваивается. Наркоманы обрекают себя на хроническое голодание и имеют дефицит веса.</a:t>
            </a:r>
          </a:p>
          <a:p>
            <a:endParaRPr lang="ru-RU" dirty="0"/>
          </a:p>
        </p:txBody>
      </p:sp>
    </p:spTree>
    <p:extLst>
      <p:ext uri="{BB962C8B-B14F-4D97-AF65-F5344CB8AC3E}">
        <p14:creationId xmlns:p14="http://schemas.microsoft.com/office/powerpoint/2010/main" val="180832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648"/>
            <a:ext cx="8172400" cy="6597352"/>
          </a:xfrm>
        </p:spPr>
      </p:pic>
    </p:spTree>
    <p:extLst>
      <p:ext uri="{BB962C8B-B14F-4D97-AF65-F5344CB8AC3E}">
        <p14:creationId xmlns:p14="http://schemas.microsoft.com/office/powerpoint/2010/main" val="138964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tx1"/>
                </a:solidFill>
              </a:rPr>
              <a:t>До приема наркотиков и после 2,5 лет</a:t>
            </a:r>
            <a:endParaRPr lang="ru-RU" sz="3200" dirty="0">
              <a:solidFill>
                <a:schemeClr val="tx1"/>
              </a:solidFill>
            </a:endParaRPr>
          </a:p>
        </p:txBody>
      </p:sp>
      <p:sp>
        <p:nvSpPr>
          <p:cNvPr id="4" name="Объект 3"/>
          <p:cNvSpPr>
            <a:spLocks noGrp="1"/>
          </p:cNvSpPr>
          <p:nvPr>
            <p:ph sz="half" idx="2"/>
          </p:nvPr>
        </p:nvSpPr>
        <p:spPr/>
        <p:txBody>
          <a:bodyPr/>
          <a:lstStyle/>
          <a:p>
            <a:endParaRPr lang="ru-RU"/>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2008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58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Picture 5" descr="Картинка 12 из 4743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7992888"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46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948720"/>
          </a:xfrm>
        </p:spPr>
        <p:txBody>
          <a:bodyPr/>
          <a:lstStyle/>
          <a:p>
            <a:pPr algn="ctr"/>
            <a:r>
              <a:rPr lang="ru-RU" dirty="0" smtClean="0">
                <a:solidFill>
                  <a:schemeClr val="tx1"/>
                </a:solidFill>
              </a:rPr>
              <a:t>    Дети наркоманов….</a:t>
            </a:r>
            <a:endParaRPr lang="ru-RU" dirty="0">
              <a:solidFill>
                <a:schemeClr val="tx1"/>
              </a:solidFill>
            </a:endParaRPr>
          </a:p>
        </p:txBody>
      </p:sp>
      <p:pic>
        <p:nvPicPr>
          <p:cNvPr id="5" name="Picture 3" descr="урод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1600200"/>
            <a:ext cx="381642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удод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5976" y="1700808"/>
            <a:ext cx="352839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94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par>
                          <p:cTn id="8" fill="hold">
                            <p:stCondLst>
                              <p:cond delay="1000"/>
                            </p:stCondLst>
                            <p:childTnLst>
                              <p:par>
                                <p:cTn id="9" presetID="8" presetClass="entr" presetSubtype="32"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98592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20040"/>
            <a:ext cx="6652592" cy="156632"/>
          </a:xfrm>
        </p:spPr>
        <p:txBody>
          <a:bodyPr>
            <a:normAutofit fontScale="90000"/>
          </a:bodyPr>
          <a:lstStyle/>
          <a:p>
            <a:endParaRPr lang="ru-RU" dirty="0"/>
          </a:p>
        </p:txBody>
      </p:sp>
      <p:sp>
        <p:nvSpPr>
          <p:cNvPr id="3" name="Объект 2"/>
          <p:cNvSpPr>
            <a:spLocks noGrp="1"/>
          </p:cNvSpPr>
          <p:nvPr>
            <p:ph idx="1"/>
          </p:nvPr>
        </p:nvSpPr>
        <p:spPr>
          <a:xfrm>
            <a:off x="0" y="476672"/>
            <a:ext cx="8100392" cy="6381328"/>
          </a:xfrm>
        </p:spPr>
        <p:txBody>
          <a:bodyPr>
            <a:normAutofit lnSpcReduction="10000"/>
          </a:bodyPr>
          <a:lstStyle/>
          <a:p>
            <a:pPr algn="just"/>
            <a:r>
              <a:rPr lang="ru-RU" b="1" dirty="0">
                <a:latin typeface="Times New Roman" panose="02020603050405020304" pitchFamily="18" charset="0"/>
                <a:cs typeface="Times New Roman" panose="02020603050405020304" pitchFamily="18" charset="0"/>
              </a:rPr>
              <a:t>Наркомания</a:t>
            </a:r>
            <a:r>
              <a:rPr lang="ru-RU" dirty="0">
                <a:latin typeface="Times New Roman" panose="02020603050405020304" pitchFamily="18" charset="0"/>
                <a:cs typeface="Times New Roman" panose="02020603050405020304" pitchFamily="18" charset="0"/>
              </a:rPr>
              <a:t> – одно из страшнейших зол, которое проникает в нашу жизнь все больше и больше, нанося непоправимый </a:t>
            </a:r>
            <a:r>
              <a:rPr lang="ru-RU" b="1" dirty="0">
                <a:latin typeface="Times New Roman" panose="02020603050405020304" pitchFamily="18" charset="0"/>
                <a:cs typeface="Times New Roman" panose="02020603050405020304" pitchFamily="18" charset="0"/>
              </a:rPr>
              <a:t>вред</a:t>
            </a:r>
            <a:r>
              <a:rPr lang="ru-RU" dirty="0">
                <a:latin typeface="Times New Roman" panose="02020603050405020304" pitchFamily="18" charset="0"/>
                <a:cs typeface="Times New Roman" panose="02020603050405020304" pitchFamily="18" charset="0"/>
              </a:rPr>
              <a:t> нашим знакомым и близким людям. Это </a:t>
            </a:r>
            <a:r>
              <a:rPr lang="ru-RU" b="1" dirty="0">
                <a:latin typeface="Times New Roman" panose="02020603050405020304" pitchFamily="18" charset="0"/>
                <a:cs typeface="Times New Roman" panose="02020603050405020304" pitchFamily="18" charset="0"/>
              </a:rPr>
              <a:t>болезнь</a:t>
            </a:r>
            <a:r>
              <a:rPr lang="ru-RU" dirty="0">
                <a:latin typeface="Times New Roman" panose="02020603050405020304" pitchFamily="18" charset="0"/>
                <a:cs typeface="Times New Roman" panose="02020603050405020304" pitchFamily="18" charset="0"/>
              </a:rPr>
              <a:t>, которую человек добровольно себе выбирает, не осознавая всей тяжести последствий от приема </a:t>
            </a:r>
            <a:r>
              <a:rPr lang="ru-RU" dirty="0" smtClean="0">
                <a:latin typeface="Times New Roman" panose="02020603050405020304" pitchFamily="18" charset="0"/>
                <a:cs typeface="Times New Roman" panose="02020603050405020304" pitchFamily="18" charset="0"/>
              </a:rPr>
              <a:t>яда. </a:t>
            </a:r>
            <a:r>
              <a:rPr lang="ru-RU" dirty="0">
                <a:latin typeface="Times New Roman" panose="02020603050405020304" pitchFamily="18" charset="0"/>
                <a:cs typeface="Times New Roman" panose="02020603050405020304" pitchFamily="18" charset="0"/>
              </a:rPr>
              <a:t>Все теряет для него смысл, кроме цели - найти дозу и употребить. Порой поддаваясь этой заразе заболевший сам того не понимая втягивает и других людей в эту бездонную яму смерти. Недаром наркоманию назвали </a:t>
            </a:r>
            <a:r>
              <a:rPr lang="ru-RU" i="1" dirty="0">
                <a:latin typeface="Times New Roman" panose="02020603050405020304" pitchFamily="18" charset="0"/>
                <a:cs typeface="Times New Roman" panose="02020603050405020304" pitchFamily="18" charset="0"/>
              </a:rPr>
              <a:t>«чумой 20-го века»</a:t>
            </a:r>
            <a:r>
              <a:rPr lang="ru-RU" dirty="0">
                <a:latin typeface="Times New Roman" panose="02020603050405020304" pitchFamily="18" charset="0"/>
                <a:cs typeface="Times New Roman" panose="02020603050405020304" pitchFamily="18" charset="0"/>
              </a:rPr>
              <a:t>. Но как же уберечь своих близких и уберечься самому от этой </a:t>
            </a:r>
            <a:r>
              <a:rPr lang="ru-RU" i="1" dirty="0">
                <a:latin typeface="Times New Roman" panose="02020603050405020304" pitchFamily="18" charset="0"/>
                <a:cs typeface="Times New Roman" panose="02020603050405020304" pitchFamily="18" charset="0"/>
              </a:rPr>
              <a:t>«белой чумы»</a:t>
            </a:r>
            <a:r>
              <a:rPr lang="ru-RU" dirty="0">
                <a:latin typeface="Times New Roman" panose="02020603050405020304" pitchFamily="18" charset="0"/>
                <a:cs typeface="Times New Roman" panose="02020603050405020304" pitchFamily="18" charset="0"/>
              </a:rPr>
              <a:t>? Как не поддаться искушению и не сорваться в </a:t>
            </a:r>
            <a:r>
              <a:rPr lang="ru-RU" b="1" dirty="0">
                <a:latin typeface="Times New Roman" panose="02020603050405020304" pitchFamily="18" charset="0"/>
                <a:cs typeface="Times New Roman" panose="02020603050405020304" pitchFamily="18" charset="0"/>
              </a:rPr>
              <a:t>пропасть</a:t>
            </a:r>
            <a:r>
              <a:rPr lang="ru-RU" dirty="0">
                <a:latin typeface="Times New Roman" panose="02020603050405020304" pitchFamily="18" charset="0"/>
                <a:cs typeface="Times New Roman" panose="02020603050405020304" pitchFamily="18" charset="0"/>
              </a:rPr>
              <a:t>? Остаться полноценным и счастливым человеком? Чтобы избежать этого, нужно для начала разобраться, почему люди идут на подобный шаг? И что такое </a:t>
            </a:r>
            <a:r>
              <a:rPr lang="ru-RU" b="1" dirty="0">
                <a:latin typeface="Times New Roman" panose="02020603050405020304" pitchFamily="18" charset="0"/>
                <a:cs typeface="Times New Roman" panose="02020603050405020304" pitchFamily="18" charset="0"/>
              </a:rPr>
              <a:t>наркомания на самом деле</a:t>
            </a:r>
            <a:r>
              <a:rPr lang="ru-RU" dirty="0">
                <a:latin typeface="Times New Roman" panose="02020603050405020304" pitchFamily="18" charset="0"/>
                <a:cs typeface="Times New Roman" panose="02020603050405020304" pitchFamily="18" charset="0"/>
              </a:rPr>
              <a:t>?</a:t>
            </a:r>
          </a:p>
          <a:p>
            <a:pPr algn="just"/>
            <a:endParaRPr lang="ru-RU" dirty="0"/>
          </a:p>
        </p:txBody>
      </p:sp>
    </p:spTree>
    <p:extLst>
      <p:ext uri="{BB962C8B-B14F-4D97-AF65-F5344CB8AC3E}">
        <p14:creationId xmlns:p14="http://schemas.microsoft.com/office/powerpoint/2010/main" val="2550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1609416"/>
            <a:ext cx="8100392" cy="4846320"/>
          </a:xfrm>
        </p:spPr>
        <p:txBody>
          <a:bodyPr>
            <a:normAutofit/>
          </a:bodyPr>
          <a:lstStyle/>
          <a:p>
            <a:pPr algn="just"/>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Narke</a:t>
            </a:r>
            <a:r>
              <a:rPr lang="ru-RU"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от греч. означает оцепенение, а </a:t>
            </a:r>
            <a:r>
              <a:rPr lang="ru-RU" i="1" dirty="0">
                <a:latin typeface="Times New Roman" panose="02020603050405020304" pitchFamily="18" charset="0"/>
                <a:cs typeface="Times New Roman" panose="02020603050405020304" pitchFamily="18" charset="0"/>
              </a:rPr>
              <a:t>«</a:t>
            </a:r>
            <a:r>
              <a:rPr lang="ru-RU" i="1" dirty="0" err="1">
                <a:latin typeface="Times New Roman" panose="02020603050405020304" pitchFamily="18" charset="0"/>
                <a:cs typeface="Times New Roman" panose="02020603050405020304" pitchFamily="18" charset="0"/>
              </a:rPr>
              <a:t>mania</a:t>
            </a:r>
            <a:r>
              <a:rPr lang="ru-RU" i="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 безумие, сумасшествие. К наркотикам относится все, что способно вызвать быстрое привыкание, зависимость и неконтролируемое влечение. В последнее время наркомания волной прокатилась по молодому поколению, отчасти став </a:t>
            </a:r>
            <a:r>
              <a:rPr lang="ru-RU" i="1" dirty="0">
                <a:latin typeface="Times New Roman" panose="02020603050405020304" pitchFamily="18" charset="0"/>
                <a:cs typeface="Times New Roman" panose="02020603050405020304" pitchFamily="18" charset="0"/>
              </a:rPr>
              <a:t>«модной»</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Наркотик – это сильнодействующие вещества, преимущественно растительного происхождения, вызывающие возбужденное состояние и парализующее центральную нервную систему.</a:t>
            </a:r>
          </a:p>
          <a:p>
            <a:endParaRPr lang="ru-RU" dirty="0"/>
          </a:p>
        </p:txBody>
      </p:sp>
    </p:spTree>
    <p:extLst>
      <p:ext uri="{BB962C8B-B14F-4D97-AF65-F5344CB8AC3E}">
        <p14:creationId xmlns:p14="http://schemas.microsoft.com/office/powerpoint/2010/main" val="36377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20040"/>
            <a:ext cx="6940624" cy="372656"/>
          </a:xfrm>
        </p:spPr>
        <p:txBody>
          <a:bodyPr>
            <a:normAutofit fontScale="90000"/>
          </a:bodyPr>
          <a:lstStyle/>
          <a:p>
            <a:endParaRPr lang="ru-RU" dirty="0"/>
          </a:p>
        </p:txBody>
      </p:sp>
      <p:sp>
        <p:nvSpPr>
          <p:cNvPr id="3" name="Объект 2"/>
          <p:cNvSpPr>
            <a:spLocks noGrp="1"/>
          </p:cNvSpPr>
          <p:nvPr>
            <p:ph idx="1"/>
          </p:nvPr>
        </p:nvSpPr>
        <p:spPr>
          <a:xfrm>
            <a:off x="0" y="692696"/>
            <a:ext cx="8100392" cy="6165304"/>
          </a:xfrm>
        </p:spPr>
        <p:txBody>
          <a:bodyPr>
            <a:normAutofit fontScale="92500"/>
          </a:bodyPr>
          <a:lstStyle/>
          <a:p>
            <a:pPr algn="just"/>
            <a:r>
              <a:rPr lang="ru-RU" dirty="0">
                <a:latin typeface="Times New Roman" panose="02020603050405020304" pitchFamily="18" charset="0"/>
                <a:cs typeface="Times New Roman" panose="02020603050405020304" pitchFamily="18" charset="0"/>
              </a:rPr>
              <a:t>Наркоман – это обреченный труп. Они редко живут дольше 30 лет, и годы жизни, омраченные постоянной гонкой за смертью становятся пыткой. Так кто же чаще всего становится наркоманом? Это люди, которые испытывают недостаток физических или духовных сил для того, чтобы побороться за хорошую жизнь и найти в ней своё место.</a:t>
            </a:r>
          </a:p>
          <a:p>
            <a:pPr algn="just"/>
            <a:r>
              <a:rPr lang="ru-RU" dirty="0">
                <a:latin typeface="Times New Roman" panose="02020603050405020304" pitchFamily="18" charset="0"/>
                <a:cs typeface="Times New Roman" panose="02020603050405020304" pitchFamily="18" charset="0"/>
              </a:rPr>
              <a:t>Став наркоманом человек уже не может отвечать за свои поступки, становится раздражительным и зачастую агрессивным. Необходимость в поиске средств на наркотик заставляет их идти на кражу или совершать более жестокие преступления. Попробовавший 1 раз наркотик, навсегда лишает себя права на нормальную жизнь и семью. Они не способны родить нормальных, здоровых детей, своим поступком они лишь порождают еще одного заболевшего.</a:t>
            </a:r>
          </a:p>
          <a:p>
            <a:endParaRPr lang="ru-RU" dirty="0"/>
          </a:p>
        </p:txBody>
      </p:sp>
    </p:spTree>
    <p:extLst>
      <p:ext uri="{BB962C8B-B14F-4D97-AF65-F5344CB8AC3E}">
        <p14:creationId xmlns:p14="http://schemas.microsoft.com/office/powerpoint/2010/main" val="61491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20040"/>
            <a:ext cx="6940624" cy="372656"/>
          </a:xfrm>
        </p:spPr>
        <p:txBody>
          <a:bodyPr>
            <a:normAutofit fontScale="90000"/>
          </a:bodyPr>
          <a:lstStyle/>
          <a:p>
            <a:endParaRPr lang="ru-RU" dirty="0"/>
          </a:p>
        </p:txBody>
      </p:sp>
      <p:sp>
        <p:nvSpPr>
          <p:cNvPr id="3" name="Объект 2"/>
          <p:cNvSpPr>
            <a:spLocks noGrp="1"/>
          </p:cNvSpPr>
          <p:nvPr>
            <p:ph idx="1"/>
          </p:nvPr>
        </p:nvSpPr>
        <p:spPr>
          <a:xfrm>
            <a:off x="0" y="692696"/>
            <a:ext cx="8100392" cy="5763040"/>
          </a:xfrm>
        </p:spPr>
        <p:txBody>
          <a:bodyPr>
            <a:normAutofit/>
          </a:bodyPr>
          <a:lstStyle/>
          <a:p>
            <a:pPr algn="ctr"/>
            <a:r>
              <a:rPr lang="ru-RU" b="1" dirty="0">
                <a:latin typeface="Times New Roman" panose="02020603050405020304" pitchFamily="18" charset="0"/>
                <a:cs typeface="Times New Roman" panose="02020603050405020304" pitchFamily="18" charset="0"/>
              </a:rPr>
              <a:t>Какие же изменения происходят с людьми, употребляющими наркотики?</a:t>
            </a:r>
          </a:p>
          <a:p>
            <a:pPr algn="just"/>
            <a:r>
              <a:rPr lang="ru-RU" dirty="0">
                <a:latin typeface="Times New Roman" panose="02020603050405020304" pitchFamily="18" charset="0"/>
                <a:cs typeface="Times New Roman" panose="02020603050405020304" pitchFamily="18" charset="0"/>
              </a:rPr>
              <a:t>В первую очередь </a:t>
            </a:r>
            <a:r>
              <a:rPr lang="ru-RU" b="1" dirty="0">
                <a:latin typeface="Times New Roman" panose="02020603050405020304" pitchFamily="18" charset="0"/>
                <a:cs typeface="Times New Roman" panose="02020603050405020304" pitchFamily="18" charset="0"/>
              </a:rPr>
              <a:t>вещество</a:t>
            </a:r>
            <a:r>
              <a:rPr lang="ru-RU" dirty="0">
                <a:latin typeface="Times New Roman" panose="02020603050405020304" pitchFamily="18" charset="0"/>
                <a:cs typeface="Times New Roman" panose="02020603050405020304" pitchFamily="18" charset="0"/>
              </a:rPr>
              <a:t> влияет на головной мозг, оказывая положительный результат. Движения и речь становятся более оживленными, ускоряется дыхание и частота сердцебиения, повышается кровяное давление. Но, такое состояние длится не долго и в скором времени </a:t>
            </a:r>
            <a:r>
              <a:rPr lang="ru-RU" b="1" dirty="0" smtClean="0">
                <a:latin typeface="Times New Roman" panose="02020603050405020304" pitchFamily="18" charset="0"/>
                <a:cs typeface="Times New Roman" panose="02020603050405020304" pitchFamily="18" charset="0"/>
              </a:rPr>
              <a:t>яд</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начинает действовать на головной мозг </a:t>
            </a:r>
            <a:r>
              <a:rPr lang="ru-RU" u="sng" dirty="0">
                <a:latin typeface="Times New Roman" panose="02020603050405020304" pitchFamily="18" charset="0"/>
                <a:cs typeface="Times New Roman" panose="02020603050405020304" pitchFamily="18" charset="0"/>
              </a:rPr>
              <a:t>угнетающе</a:t>
            </a:r>
            <a:r>
              <a:rPr lang="ru-RU" dirty="0">
                <a:latin typeface="Times New Roman" panose="02020603050405020304" pitchFamily="18" charset="0"/>
                <a:cs typeface="Times New Roman" panose="02020603050405020304" pitchFamily="18" charset="0"/>
              </a:rPr>
              <a:t>: появляется заторможенность, притупляется внимание и способность нормально думать. Человек под воздействием </a:t>
            </a:r>
            <a:r>
              <a:rPr lang="ru-RU" dirty="0" smtClean="0">
                <a:latin typeface="Times New Roman" panose="02020603050405020304" pitchFamily="18" charset="0"/>
                <a:cs typeface="Times New Roman" panose="02020603050405020304" pitchFamily="18" charset="0"/>
              </a:rPr>
              <a:t>психотропных </a:t>
            </a:r>
            <a:r>
              <a:rPr lang="ru-RU" dirty="0">
                <a:latin typeface="Times New Roman" panose="02020603050405020304" pitchFamily="18" charset="0"/>
                <a:cs typeface="Times New Roman" panose="02020603050405020304" pitchFamily="18" charset="0"/>
              </a:rPr>
              <a:t>веществ не способен контролировать свое поведение, а поэтому может совершать поступки, которые наносят </a:t>
            </a:r>
            <a:r>
              <a:rPr lang="ru-RU" b="1" dirty="0">
                <a:latin typeface="Times New Roman" panose="02020603050405020304" pitchFamily="18" charset="0"/>
                <a:cs typeface="Times New Roman" panose="02020603050405020304" pitchFamily="18" charset="0"/>
              </a:rPr>
              <a:t>вред окружающим людям</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19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Picture 4"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6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444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7920880"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05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7920880"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31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7848872"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834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1963</TotalTime>
  <Words>606</Words>
  <Application>Microsoft Office PowerPoint</Application>
  <PresentationFormat>Экран (4:3)</PresentationFormat>
  <Paragraphs>15</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Times New Roman</vt:lpstr>
      <vt:lpstr>Trebuchet MS</vt:lpstr>
      <vt:lpstr>Wingdings</vt:lpstr>
      <vt:lpstr>Wingdings 2</vt:lpstr>
      <vt:lpstr>Изящная</vt:lpstr>
      <vt:lpstr>«Наркотикам нет»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 приема наркотиков и после 2,5 лет</vt:lpstr>
      <vt:lpstr>Презентация PowerPoint</vt:lpstr>
      <vt:lpstr>    Дети наркоманов….</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«Жизнь без наркотиков»</dc:title>
  <dc:creator>user</dc:creator>
  <cp:lastModifiedBy>user</cp:lastModifiedBy>
  <cp:revision>55</cp:revision>
  <cp:lastPrinted>2020-01-24T02:32:37Z</cp:lastPrinted>
  <dcterms:created xsi:type="dcterms:W3CDTF">2015-02-18T02:20:48Z</dcterms:created>
  <dcterms:modified xsi:type="dcterms:W3CDTF">2020-01-24T02:33:14Z</dcterms:modified>
</cp:coreProperties>
</file>