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97" r:id="rId6"/>
    <p:sldId id="260" r:id="rId7"/>
    <p:sldId id="292" r:id="rId8"/>
    <p:sldId id="293" r:id="rId9"/>
    <p:sldId id="271" r:id="rId10"/>
    <p:sldId id="296" r:id="rId11"/>
    <p:sldId id="269" r:id="rId12"/>
    <p:sldId id="272" r:id="rId13"/>
    <p:sldId id="29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02" autoAdjust="0"/>
    <p:restoredTop sz="80251" autoAdjust="0"/>
  </p:normalViewPr>
  <p:slideViewPr>
    <p:cSldViewPr>
      <p:cViewPr varScale="1">
        <p:scale>
          <a:sx n="82" d="100"/>
          <a:sy n="82" d="100"/>
        </p:scale>
        <p:origin x="-178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rAngAx val="1"/>
    </c:view3D>
    <c:floor>
      <c:spPr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c:spPr>
    </c:floor>
    <c:plotArea>
      <c:layout>
        <c:manualLayout>
          <c:layoutTarget val="inner"/>
          <c:xMode val="edge"/>
          <c:yMode val="edge"/>
          <c:x val="8.2189142971938689E-2"/>
          <c:y val="6.85868541966696E-2"/>
          <c:w val="0.72302034896540235"/>
          <c:h val="0.870236469847444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Успеваемость</c:v>
                </c:pt>
              </c:strCache>
            </c:strRef>
          </c:tx>
          <c:dLbls>
            <c:dLbl>
              <c:idx val="0"/>
              <c:layout>
                <c:manualLayout>
                  <c:x val="3.782505910165494E-3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accent3">
                        <a:lumMod val="50000"/>
                      </a:schemeClr>
                    </a:solidFill>
                    <a:latin typeface="Arial Narrow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Бетонщ.-17</c:v>
                </c:pt>
                <c:pt idx="1">
                  <c:v>Бетонщ.-18</c:v>
                </c:pt>
                <c:pt idx="2">
                  <c:v>Форм-18</c:v>
                </c:pt>
                <c:pt idx="3">
                  <c:v>Мор-18</c:v>
                </c:pt>
                <c:pt idx="4">
                  <c:v>Бетонщ.-19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Качество</c:v>
                </c:pt>
              </c:strCache>
            </c:strRef>
          </c:tx>
          <c:dLbls>
            <c:dLbl>
              <c:idx val="0"/>
              <c:layout>
                <c:manualLayout>
                  <c:x val="-3.7825059101655109E-3"/>
                  <c:y val="0.12482269503546099"/>
                </c:manualLayout>
              </c:layout>
              <c:showVal val="1"/>
            </c:dLbl>
            <c:dLbl>
              <c:idx val="1"/>
              <c:layout>
                <c:manualLayout>
                  <c:x val="-5.6737588652482334E-3"/>
                  <c:y val="0.15886524822695078"/>
                </c:manualLayout>
              </c:layout>
              <c:showVal val="1"/>
            </c:dLbl>
            <c:dLbl>
              <c:idx val="2"/>
              <c:layout>
                <c:manualLayout>
                  <c:x val="-7.5650118203310114E-3"/>
                  <c:y val="0.19290780141844022"/>
                </c:manualLayout>
              </c:layout>
              <c:showVal val="1"/>
            </c:dLbl>
            <c:dLbl>
              <c:idx val="3"/>
              <c:layout>
                <c:manualLayout>
                  <c:x val="-5.6737588652482334E-3"/>
                  <c:y val="0.15886524822695078"/>
                </c:manualLayout>
              </c:layout>
              <c:showVal val="1"/>
            </c:dLbl>
            <c:dLbl>
              <c:idx val="4"/>
              <c:layout>
                <c:manualLayout>
                  <c:x val="-7.5650118203309724E-3"/>
                  <c:y val="0.17021276595744694"/>
                </c:manualLayout>
              </c:layout>
              <c:showVal val="1"/>
            </c:dLbl>
            <c:dLbl>
              <c:idx val="5"/>
              <c:layout>
                <c:manualLayout>
                  <c:x val="-7.5650118203309724E-3"/>
                  <c:y val="0.18723404255319231"/>
                </c:manualLayout>
              </c:layout>
              <c:showVal val="1"/>
            </c:dLbl>
            <c:dLbl>
              <c:idx val="6"/>
              <c:layout>
                <c:manualLayout>
                  <c:x val="-3.782505910165494E-3"/>
                  <c:y val="0.17588652482269504"/>
                </c:manualLayout>
              </c:layout>
              <c:showVal val="1"/>
            </c:dLbl>
            <c:dLbl>
              <c:idx val="7"/>
              <c:layout>
                <c:manualLayout>
                  <c:x val="-5.6737588652481788E-3"/>
                  <c:y val="0.20425531914893624"/>
                </c:manualLayout>
              </c:layout>
              <c:showVal val="1"/>
            </c:dLbl>
            <c:dLbl>
              <c:idx val="8"/>
              <c:layout>
                <c:manualLayout>
                  <c:x val="-5.6737588652482334E-3"/>
                  <c:y val="0.17588652482269504"/>
                </c:manualLayout>
              </c:layout>
              <c:showVal val="1"/>
            </c:dLbl>
            <c:dLbl>
              <c:idx val="9"/>
              <c:layout>
                <c:manualLayout>
                  <c:x val="-5.6737588652482334E-3"/>
                  <c:y val="0.23829787234042607"/>
                </c:manualLayout>
              </c:layout>
              <c:showVal val="1"/>
            </c:dLbl>
            <c:dLbl>
              <c:idx val="10"/>
              <c:layout>
                <c:manualLayout>
                  <c:x val="-1.8912529550827505E-3"/>
                  <c:y val="0.17021276595744694"/>
                </c:manualLayout>
              </c:layout>
              <c:showVal val="1"/>
            </c:dLbl>
            <c:spPr>
              <a:solidFill>
                <a:schemeClr val="accent4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200" b="1">
                    <a:solidFill>
                      <a:schemeClr val="accent4">
                        <a:lumMod val="75000"/>
                      </a:schemeClr>
                    </a:solidFill>
                    <a:latin typeface="Arial Narrow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Бетонщ.-17</c:v>
                </c:pt>
                <c:pt idx="1">
                  <c:v>Бетонщ.-18</c:v>
                </c:pt>
                <c:pt idx="2">
                  <c:v>Форм-18</c:v>
                </c:pt>
                <c:pt idx="3">
                  <c:v>Мор-18</c:v>
                </c:pt>
                <c:pt idx="4">
                  <c:v>Бетонщ.-19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0.8</c:v>
                </c:pt>
                <c:pt idx="3">
                  <c:v>0.65900000000000025</c:v>
                </c:pt>
                <c:pt idx="4">
                  <c:v>1</c:v>
                </c:pt>
              </c:numCache>
            </c:numRef>
          </c:val>
        </c:ser>
        <c:shape val="box"/>
        <c:axId val="49183360"/>
        <c:axId val="49209728"/>
        <c:axId val="0"/>
      </c:bar3DChart>
      <c:catAx>
        <c:axId val="4918336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9209728"/>
        <c:crosses val="autoZero"/>
        <c:auto val="1"/>
        <c:lblAlgn val="ctr"/>
        <c:lblOffset val="100"/>
      </c:catAx>
      <c:valAx>
        <c:axId val="4920972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numFmt formatCode="0%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49183360"/>
        <c:crosses val="autoZero"/>
        <c:crossBetween val="between"/>
      </c:valAx>
    </c:plotArea>
    <c:legend>
      <c:legendPos val="r"/>
      <c:layout/>
      <c:spPr>
        <a:solidFill>
          <a:schemeClr val="accent5">
            <a:lumMod val="40000"/>
            <a:lumOff val="60000"/>
          </a:schemeClr>
        </a:solidFill>
      </c:spPr>
      <c:txPr>
        <a:bodyPr/>
        <a:lstStyle/>
        <a:p>
          <a:pPr>
            <a:defRPr sz="1000" b="1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spPr>
    <a:gradFill rotWithShape="1">
      <a:gsLst>
        <a:gs pos="0">
          <a:schemeClr val="accent6">
            <a:tint val="50000"/>
            <a:satMod val="300000"/>
          </a:schemeClr>
        </a:gs>
        <a:gs pos="35000">
          <a:schemeClr val="accent6">
            <a:tint val="37000"/>
            <a:satMod val="300000"/>
          </a:schemeClr>
        </a:gs>
        <a:gs pos="100000">
          <a:schemeClr val="accent6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6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A979EB-25D8-43AD-8059-07F88597F88D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9ABD5-6D1F-4960-9593-85CDE8F81E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8136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9ABD5-6D1F-4960-9593-85CDE8F81E0C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40601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9ABD5-6D1F-4960-9593-85CDE8F81E0C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4768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Министерство образования и науки Республики Саха (Якутия)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Государственное бюджетное профессиональное образовательное учреждение Республики Саха (Якутия)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«Якутский коммунально-строительный техникум»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62334"/>
            <a:ext cx="1143008" cy="785794"/>
          </a:xfrm>
          <a:prstGeom prst="ellipse">
            <a:avLst/>
          </a:prstGeom>
          <a:noFill/>
        </p:spPr>
      </p:pic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643050"/>
            <a:ext cx="4429156" cy="4870894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</a:rPr>
              <a:t>ПОРТФОЛИО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3200" b="1" i="1" dirty="0" err="1" smtClean="0">
                <a:solidFill>
                  <a:schemeClr val="tx1"/>
                </a:solidFill>
                <a:latin typeface="Times New Roman" pitchFamily="18" charset="0"/>
              </a:rPr>
              <a:t>Торонова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chemeClr val="tx1"/>
                </a:solidFill>
                <a:latin typeface="Times New Roman" pitchFamily="18" charset="0"/>
              </a:rPr>
              <a:t>Баярма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chemeClr val="tx1"/>
                </a:solidFill>
                <a:latin typeface="Times New Roman" pitchFamily="18" charset="0"/>
              </a:rPr>
              <a:t>Гомпиловна</a:t>
            </a:r>
            <a:endParaRPr lang="ru-RU" sz="3200" b="1" i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</a:rPr>
              <a:t>преподаватель  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</a:rPr>
              <a:t>ГБПОУ РС(Я) «Якутский коммунально-строительный техникум»</a:t>
            </a:r>
            <a:endParaRPr lang="ru-RU" sz="6000" b="1" i="1" dirty="0">
              <a:solidFill>
                <a:schemeClr val="tx1"/>
              </a:solidFill>
              <a:latin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dirty="0"/>
          </a:p>
        </p:txBody>
      </p:sp>
      <p:pic>
        <p:nvPicPr>
          <p:cNvPr id="7" name="Рисунок 6" descr="E:\DCIM\102MSDCF\DSC03787.JPG"/>
          <p:cNvPicPr/>
          <p:nvPr/>
        </p:nvPicPr>
        <p:blipFill>
          <a:blip r:embed="rId3" cstate="print"/>
          <a:srcRect l="35275" r="8124" b="-79"/>
          <a:stretch>
            <a:fillRect/>
          </a:stretch>
        </p:blipFill>
        <p:spPr bwMode="auto">
          <a:xfrm>
            <a:off x="5000628" y="1357298"/>
            <a:ext cx="3786214" cy="507209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88740"/>
            <a:ext cx="4032448" cy="5760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C:\Users\Admin\Downloads\IMG-20180419-WA0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049" y="1088740"/>
            <a:ext cx="4339431" cy="57606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87622" y="295802"/>
            <a:ext cx="73308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>
                <a:solidFill>
                  <a:srgbClr val="FF0000"/>
                </a:solidFill>
              </a:rPr>
              <a:t>Дуальное обучение студентов на АО ДСК</a:t>
            </a:r>
            <a:endParaRPr lang="ru-RU" sz="2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4363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80891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Учебная практика в лаборатории АО ДСК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Группа МОР-18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\Desktop\IMG_20181008_1551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3960440" cy="51570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ownloads\IMG-20180419-WA00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12776"/>
            <a:ext cx="4320480" cy="51570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2246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79564"/>
            <a:ext cx="8964488" cy="5878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286824"/>
            <a:ext cx="6949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</a:rPr>
              <a:t>Награды за профессиональную деятельность</a:t>
            </a:r>
            <a:endParaRPr lang="ru-RU" sz="2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290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80928"/>
            <a:ext cx="9144000" cy="648072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 !!!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9786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28" y="27856"/>
            <a:ext cx="9001156" cy="571504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Общие сведения.</a:t>
            </a:r>
            <a:endParaRPr lang="ru-RU" sz="2800" b="1" i="1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4388" y="836712"/>
            <a:ext cx="871543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Ф.И.О.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Торонова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Баярма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Гомпиловна</a:t>
            </a: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Место работы: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ГБПОУ РС (Я) «Якутский коммунально-строительный техникум»</a:t>
            </a:r>
          </a:p>
          <a:p>
            <a:pPr lvl="0" algn="just" fontAlgn="t"/>
            <a:r>
              <a:rPr lang="ru-RU" sz="2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Основное место </a:t>
            </a:r>
            <a:r>
              <a:rPr lang="ru-RU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работы: АО </a:t>
            </a:r>
            <a:r>
              <a:rPr lang="ru-RU" sz="2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ДСК</a:t>
            </a:r>
          </a:p>
          <a:p>
            <a:pPr lvl="0" algn="just" fontAlgn="t"/>
            <a:r>
              <a:rPr lang="ru-RU" sz="2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Должность- Начальник ОТК и Лаборатории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Должность: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Преподаватель</a:t>
            </a:r>
          </a:p>
          <a:p>
            <a:pPr algn="just" fontAlgn="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Стаж: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Общий трудовой стаж –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16 лет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t"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          Педагогический стаж –  2  года</a:t>
            </a:r>
          </a:p>
          <a:p>
            <a:pPr algn="just" fontAlgn="t"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          В данном ОУ – 2 года</a:t>
            </a:r>
          </a:p>
          <a:p>
            <a:pPr algn="just" fontAlgn="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Образование: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2003 г.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Якутский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государственный университет им.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М.К.Аммосова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Специальность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«Производство строительных материалов, изделий и конструкций» </a:t>
            </a:r>
          </a:p>
          <a:p>
            <a:pPr algn="just" fontAlgn="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Квалификация: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инженер-строитель-технолог</a:t>
            </a:r>
          </a:p>
          <a:p>
            <a:pPr algn="just" fontAlgn="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Претендует на: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Соответствие  занимаемой  должности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03971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Профессиональная переподготовка.</a:t>
            </a:r>
            <a:endParaRPr lang="ru-RU" sz="2800" b="1" i="1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8563" y="1340768"/>
            <a:ext cx="8786874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2017 г.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Удостоверение о краткосрочном квалификации в АНО ДПО «Учебный центр подготовки кадров» по теме «Безопасность строительства и осуществление строительного контроля» (БС-15) –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72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часов.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2018г.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Уведомление о включении сведений в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Национальный реестр специалистов в области строительства в Ассоциация «Общероссийская негосударственная некоммерческая организация- общероссийское отраслевое объединения работодателей» по виду деятельности «Организация выполнения работ по строительству, реконструкции, капитальному ремонту объектов капитального строительства» с присвоением идентификационного номера Специалиста С-14-145233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668" r="-133"/>
          <a:stretch>
            <a:fillRect/>
          </a:stretch>
        </p:blipFill>
        <p:spPr bwMode="auto">
          <a:xfrm>
            <a:off x="308416" y="285728"/>
            <a:ext cx="8692740" cy="6528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60648"/>
            <a:ext cx="5760640" cy="6277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00180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45900" y="1484784"/>
            <a:ext cx="8858312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Преподаваемая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учебная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дисциплина: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Материаловедение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»,«Технология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строительного производства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»,«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Спецтехнология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», профессиональный модуль</a:t>
            </a: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ПМ02 «Выполнение бетонных и опалубочных работ.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Группы, в которых преподает аттестуемый работник, их специализация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 Материаловедение,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Спецтехнология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(Бетонщик -2,3разряд-2017,2018,2019гг.) – очное, краткосрочные курсы;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Материаловедение,Спецтехнология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(Формовщик изделий, конструкций и стр. материалов -2 разряд -2018г.)- очное обучение, краткосрочные курсы;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ПМ 02 «Выполнение бетонных и опалубочных работ»( МОР-18) - очное обучение;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Учебная практика (Бетонщик, формовщик, МОР)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1429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Результаты учебной деятельности по итогам мониторинга ПОО</a:t>
            </a:r>
            <a:r>
              <a:rPr lang="ru-RU" b="1" i="1" dirty="0" smtClean="0">
                <a:solidFill>
                  <a:srgbClr val="FF0000"/>
                </a:solidFill>
                <a:latin typeface="Arial Black" pitchFamily="34" charset="0"/>
              </a:rPr>
              <a:t>. </a:t>
            </a:r>
            <a:endParaRPr lang="ru-RU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Показатель «Динамика учебных достижений обучающихся  очного отделения»  за 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2017-2019 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учебный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год.</a:t>
            </a:r>
            <a:endParaRPr lang="ru-RU" sz="2000" i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6140990"/>
              </p:ext>
            </p:extLst>
          </p:nvPr>
        </p:nvGraphicFramePr>
        <p:xfrm>
          <a:off x="251518" y="980728"/>
          <a:ext cx="8712972" cy="47860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3131"/>
                <a:gridCol w="2796559"/>
                <a:gridCol w="1183131"/>
                <a:gridCol w="1183889"/>
                <a:gridCol w="1183131"/>
                <a:gridCol w="1183131"/>
              </a:tblGrid>
              <a:tr h="29989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61" marR="60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Учебная дисциплина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61" marR="60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студентов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61" marR="60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Аттестовано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61" marR="60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Итоги успеваемости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61" marR="60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62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успеваемости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61" marR="60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качества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61" marR="60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Бетонщик-2017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61" marR="60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Материаловедение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61" marR="60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61" marR="60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61" marR="60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61" marR="60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61" marR="60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Технология строительного производства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61" marR="60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61" marR="60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61" marR="60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61" marR="60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100 %</a:t>
                      </a:r>
                      <a:endParaRPr kumimoji="0" 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61" marR="60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1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Бетонщик-2018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61" marR="60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Материаловедение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61" marR="60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61" marR="60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61" marR="60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61" marR="60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61" marR="60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8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Спецтехнология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61" marR="60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61" marR="60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61" marR="60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100 %</a:t>
                      </a:r>
                      <a:endParaRPr kumimoji="0" 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61" marR="60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100 %</a:t>
                      </a:r>
                      <a:endParaRPr kumimoji="0" 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61" marR="60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21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Формовщик-2018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61" marR="60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Материаловедение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61" marR="60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61" marR="60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61" marR="60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61" marR="60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61" marR="60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Спецтехнология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61" marR="60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61" marR="60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61" marR="60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61" marR="60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61" marR="60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2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МОР-2018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61" marR="60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Выполнение бетонных и опалубочных работ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61" marR="60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61" marR="60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61" marR="60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100 %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61" marR="60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65,9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61" marR="60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Бетонщик-2019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61" marR="60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Материаловедение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61" marR="60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61" marR="60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61" marR="60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61" marR="60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61" marR="60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Спецтехнология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61" marR="60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61" marR="60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61" marR="60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61" marR="60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61" marR="60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350">
                <a:tc gridSpan="4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61" marR="60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98,1%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61" marR="60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93,8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61" marR="604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14766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ctr">
              <a:spcAft>
                <a:spcPts val="0"/>
              </a:spcAft>
            </a:pP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Диаграмма успеваемости очного обучения на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2017 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2019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уч.гг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2268258855"/>
              </p:ext>
            </p:extLst>
          </p:nvPr>
        </p:nvGraphicFramePr>
        <p:xfrm>
          <a:off x="899592" y="1052736"/>
          <a:ext cx="7488831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50504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28872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Учебная практика в лаборатории АО «ДСК»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Admin\Downloads\IMG-20180419-WA0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8" y="571480"/>
            <a:ext cx="2993804" cy="40005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ownloads\IMG-20180419-WA0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6" y="785794"/>
            <a:ext cx="2809633" cy="42415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\Downloads\IMG-20180512-WA00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180524"/>
            <a:ext cx="3312368" cy="45811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1437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2647</TotalTime>
  <Words>353</Words>
  <Application>Microsoft Office PowerPoint</Application>
  <PresentationFormat>Экран (4:3)</PresentationFormat>
  <Paragraphs>105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Слайд 1</vt:lpstr>
      <vt:lpstr>Общие сведения.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Спасибо за внимание 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YAKST10</dc:creator>
  <cp:lastModifiedBy>ЯКСТ</cp:lastModifiedBy>
  <cp:revision>63</cp:revision>
  <dcterms:created xsi:type="dcterms:W3CDTF">2018-12-15T05:05:14Z</dcterms:created>
  <dcterms:modified xsi:type="dcterms:W3CDTF">2019-11-25T02:31:21Z</dcterms:modified>
</cp:coreProperties>
</file>