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1"/>
  </p:notesMasterIdLst>
  <p:sldIdLst>
    <p:sldId id="517" r:id="rId2"/>
    <p:sldId id="518" r:id="rId3"/>
    <p:sldId id="519" r:id="rId4"/>
    <p:sldId id="520" r:id="rId5"/>
    <p:sldId id="521" r:id="rId6"/>
    <p:sldId id="559" r:id="rId7"/>
    <p:sldId id="560" r:id="rId8"/>
    <p:sldId id="455" r:id="rId9"/>
    <p:sldId id="485" r:id="rId10"/>
    <p:sldId id="493" r:id="rId11"/>
    <p:sldId id="488" r:id="rId12"/>
    <p:sldId id="524" r:id="rId13"/>
    <p:sldId id="563" r:id="rId14"/>
    <p:sldId id="525" r:id="rId15"/>
    <p:sldId id="532" r:id="rId16"/>
    <p:sldId id="526" r:id="rId17"/>
    <p:sldId id="571" r:id="rId18"/>
    <p:sldId id="572" r:id="rId19"/>
    <p:sldId id="570" r:id="rId20"/>
    <p:sldId id="528" r:id="rId21"/>
    <p:sldId id="566" r:id="rId22"/>
    <p:sldId id="569" r:id="rId23"/>
    <p:sldId id="464" r:id="rId24"/>
    <p:sldId id="565" r:id="rId25"/>
    <p:sldId id="564" r:id="rId26"/>
    <p:sldId id="574" r:id="rId27"/>
    <p:sldId id="575" r:id="rId28"/>
    <p:sldId id="467" r:id="rId29"/>
    <p:sldId id="507" r:id="rId30"/>
    <p:sldId id="508" r:id="rId31"/>
    <p:sldId id="509" r:id="rId32"/>
    <p:sldId id="511" r:id="rId33"/>
    <p:sldId id="567" r:id="rId34"/>
    <p:sldId id="539" r:id="rId35"/>
    <p:sldId id="568" r:id="rId36"/>
    <p:sldId id="573" r:id="rId37"/>
    <p:sldId id="577" r:id="rId38"/>
    <p:sldId id="578" r:id="rId39"/>
    <p:sldId id="57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Ирина" initials="И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FF"/>
    <a:srgbClr val="CCFFCC"/>
    <a:srgbClr val="FF00FF"/>
    <a:srgbClr val="FF9999"/>
    <a:srgbClr val="DAA08E"/>
    <a:srgbClr val="FF0066"/>
    <a:srgbClr val="66FF33"/>
    <a:srgbClr val="FF33CC"/>
    <a:srgbClr val="33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47" autoAdjust="0"/>
    <p:restoredTop sz="94660"/>
  </p:normalViewPr>
  <p:slideViewPr>
    <p:cSldViewPr>
      <p:cViewPr>
        <p:scale>
          <a:sx n="70" d="100"/>
          <a:sy n="70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accent5">
            <a:lumMod val="75000"/>
          </a:schemeClr>
        </a:solidFill>
      </c:spPr>
    </c:floor>
    <c:plotArea>
      <c:layout>
        <c:manualLayout>
          <c:layoutTarget val="inner"/>
          <c:xMode val="edge"/>
          <c:yMode val="edge"/>
          <c:x val="8.6134259259259952E-2"/>
          <c:y val="6.0559796437659026E-2"/>
          <c:w val="0.66576151939341777"/>
          <c:h val="0.761272264631043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3"/>
                <c:pt idx="0">
                  <c:v>ТИТО-16</c:v>
                </c:pt>
                <c:pt idx="1">
                  <c:v>СТУЗ-14</c:v>
                </c:pt>
                <c:pt idx="2">
                  <c:v>СИЭЗ-14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314814814814815E-2"/>
                  <c:y val="-9.8400984009840205E-3"/>
                </c:manualLayout>
              </c:layout>
              <c:showVal val="1"/>
            </c:dLbl>
            <c:dLbl>
              <c:idx val="1"/>
              <c:layout>
                <c:manualLayout>
                  <c:x val="2.314814814814815E-2"/>
                  <c:y val="-9.8400984009840205E-3"/>
                </c:manualLayout>
              </c:layout>
              <c:showVal val="1"/>
            </c:dLbl>
            <c:dLbl>
              <c:idx val="2"/>
              <c:layout>
                <c:manualLayout>
                  <c:x val="2.7777777777778012E-2"/>
                  <c:y val="-9.840098400984020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3"/>
                <c:pt idx="0">
                  <c:v>ТИТО-16</c:v>
                </c:pt>
                <c:pt idx="1">
                  <c:v>СТУЗ-14</c:v>
                </c:pt>
                <c:pt idx="2">
                  <c:v>СИЭЗ-14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94.7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hape val="box"/>
        <c:axId val="65197952"/>
        <c:axId val="65199488"/>
        <c:axId val="0"/>
      </c:bar3DChart>
      <c:catAx>
        <c:axId val="6519795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199488"/>
        <c:crosses val="autoZero"/>
        <c:auto val="1"/>
        <c:lblAlgn val="ctr"/>
        <c:lblOffset val="100"/>
      </c:catAx>
      <c:valAx>
        <c:axId val="651994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197952"/>
        <c:crosses val="autoZero"/>
        <c:crossBetween val="between"/>
      </c:valAx>
      <c:spPr>
        <a:solidFill>
          <a:srgbClr val="CCFFFF"/>
        </a:solidFill>
      </c:spPr>
    </c:plotArea>
    <c:legend>
      <c:legendPos val="r"/>
      <c:layout/>
      <c:txPr>
        <a:bodyPr/>
        <a:lstStyle/>
        <a:p>
          <a:pPr>
            <a:defRPr sz="1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accent5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accent3">
            <a:lumMod val="40000"/>
            <a:lumOff val="60000"/>
          </a:schemeClr>
        </a:soli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dPt>
            <c:idx val="0"/>
            <c:spPr>
              <a:effectLst>
                <a:outerShdw blurRad="50800" dist="50800" dir="5400000" algn="ctr" rotWithShape="0">
                  <a:srgbClr val="000000"/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ЭГО-16</c:v>
                </c:pt>
                <c:pt idx="1">
                  <c:v>СИЭЗ-15</c:v>
                </c:pt>
                <c:pt idx="2">
                  <c:v>СЭД-15</c:v>
                </c:pt>
                <c:pt idx="3">
                  <c:v>ЭГО-17</c:v>
                </c:pt>
                <c:pt idx="4">
                  <c:v>УЭД-17</c:v>
                </c:pt>
                <c:pt idx="5">
                  <c:v>УЭД-17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dLbls>
            <c:dLbl>
              <c:idx val="0"/>
              <c:layout>
                <c:manualLayout>
                  <c:x val="1.715686274509806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9411764705882353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470588235294122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9.8039215686274508E-3"/>
                  <c:y val="1.9649647960931468E-17"/>
                </c:manualLayout>
              </c:layout>
              <c:showVal val="1"/>
            </c:dLbl>
            <c:dLbl>
              <c:idx val="4"/>
              <c:layout>
                <c:manualLayout>
                  <c:x val="1.4705882352941176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2.6960784313725478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ЭГО-16</c:v>
                </c:pt>
                <c:pt idx="1">
                  <c:v>СИЭЗ-15</c:v>
                </c:pt>
                <c:pt idx="2">
                  <c:v>СЭД-15</c:v>
                </c:pt>
                <c:pt idx="3">
                  <c:v>ЭГО-17</c:v>
                </c:pt>
                <c:pt idx="4">
                  <c:v>УЭД-17</c:v>
                </c:pt>
                <c:pt idx="5">
                  <c:v>УЭД-17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100</c:v>
                </c:pt>
                <c:pt idx="1">
                  <c:v>79.2</c:v>
                </c:pt>
                <c:pt idx="2">
                  <c:v>94.1</c:v>
                </c:pt>
                <c:pt idx="3">
                  <c:v>76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</c:ser>
        <c:gapDepth val="174"/>
        <c:shape val="cylinder"/>
        <c:axId val="81748352"/>
        <c:axId val="81749888"/>
        <c:axId val="0"/>
      </c:bar3DChart>
      <c:catAx>
        <c:axId val="81748352"/>
        <c:scaling>
          <c:orientation val="minMax"/>
        </c:scaling>
        <c:axPos val="b"/>
        <c:tickLblPos val="nextTo"/>
        <c:spPr>
          <a:solidFill>
            <a:schemeClr val="accent2">
              <a:lumMod val="40000"/>
              <a:lumOff val="60000"/>
            </a:schemeClr>
          </a:solidFill>
        </c:spPr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749888"/>
        <c:crosses val="autoZero"/>
        <c:auto val="1"/>
        <c:lblAlgn val="ctr"/>
        <c:lblOffset val="100"/>
      </c:catAx>
      <c:valAx>
        <c:axId val="81749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748352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spPr>
    <a:solidFill>
      <a:schemeClr val="accent4"/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C6825-5D6B-459B-9151-308CCDDBDD21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96C13-769D-4F4E-BC3D-6BAA53F85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37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214282" y="142852"/>
            <a:ext cx="8786874" cy="857256"/>
          </a:xfrm>
          <a:prstGeom prst="roundRect">
            <a:avLst/>
          </a:prstGeom>
          <a:solidFill>
            <a:srgbClr val="FF99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образования и науки</a:t>
            </a:r>
            <a:endParaRPr lang="ru-RU" sz="16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Саха (Якутия) 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ГБПОУ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РС(Я) «Якутский коммунально-строительный техникум»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4282" y="1142986"/>
            <a:ext cx="8786874" cy="5572164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4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6"/>
            <a:ext cx="1071570" cy="8572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85720" y="1428736"/>
            <a:ext cx="4214842" cy="44291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 О Р Т Ф О Л И О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Глазовой Марии Васильевны,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преподавателя экологии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РС(Я)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«Якутский коммунально-строительный техникум»</a:t>
            </a:r>
            <a:endParaRPr lang="ru-RU" sz="2000" dirty="0"/>
          </a:p>
        </p:txBody>
      </p:sp>
      <p:pic>
        <p:nvPicPr>
          <p:cNvPr id="1026" name="Picture 2" descr="C:\Documents and Settings\Калинина Л.Н\Рабочий стол\фото мои портфолио\DSC08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4179872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57158" y="1857364"/>
            <a:ext cx="4071966" cy="1428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58" y="5214950"/>
            <a:ext cx="4071966" cy="1428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214282" y="142852"/>
            <a:ext cx="8786874" cy="571504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                 Результаты учебной деятельности по итогам мониторинга ПОО </a:t>
            </a: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92975" cy="714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42844" y="785795"/>
            <a:ext cx="82153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Динамика успеваемости и качества успеваемости за 2017/18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год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3714752"/>
            <a:ext cx="88582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Диаграмма успеваемости  заочного обучения на 2015-2016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уч.гг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42910" y="1142984"/>
          <a:ext cx="8072496" cy="2602060"/>
        </p:xfrm>
        <a:graphic>
          <a:graphicData uri="http://schemas.openxmlformats.org/drawingml/2006/table">
            <a:tbl>
              <a:tblPr/>
              <a:tblGrid>
                <a:gridCol w="914794"/>
                <a:gridCol w="2388707"/>
                <a:gridCol w="921948"/>
                <a:gridCol w="1663888"/>
                <a:gridCol w="1189092"/>
                <a:gridCol w="994067"/>
              </a:tblGrid>
              <a:tr h="3761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Учебная дисциплина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Всего студентов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Аттесто-вано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% успев.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% качества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ЭГО-16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Экологические основы природопользования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СИЭЗ-15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Экологические основы природопользования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79,2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СЭД-15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Экологические основы природопользования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94,1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7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ЭГО-17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Природные и искусственные газы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7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УЭД-17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Введение в специальность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7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УЭД-17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МДК 01.01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7663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Итого: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91,5%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1857356" y="3857628"/>
          <a:ext cx="5500726" cy="300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                 Результаты учебной деятельности по итогам мониторинга ПОО </a:t>
            </a: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92975" cy="714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57224" y="1451255"/>
          <a:ext cx="7572428" cy="423091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00198"/>
                <a:gridCol w="1053726"/>
                <a:gridCol w="876032"/>
                <a:gridCol w="2071236"/>
                <a:gridCol w="2071236"/>
              </a:tblGrid>
              <a:tr h="1932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студентов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Итоговая   аттестация по заочному обучению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% Успеваемости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</a:tr>
              <a:tr h="268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ТИТО-14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266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СТУЗ-14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СИЭЗ-14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287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ЭГО-15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262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СЭД-15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308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ТИТО-15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283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СИЭЗ-15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258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ЭГО-16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30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СТУЗ-16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278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ЭГО-16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93,3%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300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ЭГО-17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100%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71,4%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  <a:tr h="382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СИЭЗ-17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100%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55279" marR="55279" marT="0" marB="0"/>
                </a:tc>
              </a:tr>
            </a:tbl>
          </a:graphicData>
        </a:graphic>
      </p:graphicFrame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071538" y="928670"/>
            <a:ext cx="7215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Динамика успеваемости и качества по заочному обучению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последние 2 года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24" y="1857365"/>
            <a:ext cx="400052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Иванов Григорий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студент гр. СИЭЗ-16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стипендиатом Главы Республики Саха (Якутия)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Documents and Settings\Калинина Л.Н\Рабочий стол\на грант\Иванов Г.И\Иванов Г\Изображение 0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57752" y="1428736"/>
            <a:ext cx="3397278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 descr="\\server\Фото\Мероприятия 2018 год\фото нпк\Изображение 2509.jpg"/>
          <p:cNvPicPr>
            <a:picLocks noGrp="1"/>
          </p:cNvPicPr>
          <p:nvPr>
            <p:ph idx="1"/>
          </p:nvPr>
        </p:nvPicPr>
        <p:blipFill>
          <a:blip r:embed="rId3" cstate="print"/>
          <a:srcRect l="6135" t="38398" r="10532"/>
          <a:stretch>
            <a:fillRect/>
          </a:stretch>
        </p:blipFill>
        <p:spPr bwMode="auto">
          <a:xfrm rot="5400000">
            <a:off x="6013447" y="2058991"/>
            <a:ext cx="3786214" cy="209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нпк\Изображение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0" y="1643050"/>
            <a:ext cx="2643188" cy="3843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2" descr="C:\Documents and Settings\Калинина Л.Н\Рабочий стол\фото нпк\Изображение 248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86050" y="1142984"/>
            <a:ext cx="3071812" cy="2428892"/>
          </a:xfrm>
          <a:prstGeom prst="rect">
            <a:avLst/>
          </a:prstGeom>
          <a:noFill/>
        </p:spPr>
      </p:pic>
      <p:pic>
        <p:nvPicPr>
          <p:cNvPr id="8" name="Рисунок 7" descr="\\Server\фото\Мероприятия 2018 год\НПК\DSC012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643314"/>
            <a:ext cx="37147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Калинина Л.Н\Рабочий стол\диплом Григория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9601" y="1214422"/>
            <a:ext cx="3819524" cy="450059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Рисунок 5" descr="C:\Documents and Settings\Калинина Л.Н\Рабочий стол\фото мои портфолио\ПОРТФОЛИО шаг ИВАНОВ Г\Изображение 002.jpg"/>
          <p:cNvPicPr/>
          <p:nvPr/>
        </p:nvPicPr>
        <p:blipFill>
          <a:blip r:embed="rId4"/>
          <a:srcRect l="2245" r="2957" b="3030"/>
          <a:stretch>
            <a:fillRect/>
          </a:stretch>
        </p:blipFill>
        <p:spPr bwMode="auto">
          <a:xfrm>
            <a:off x="4929190" y="1214422"/>
            <a:ext cx="3786214" cy="457203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Калинина Л.Н\Рабочий стол\фото мои портфолио\ПОРТФОЛИО шаг ИВАНОВ Г\Изображение 003.jpg"/>
          <p:cNvPicPr/>
          <p:nvPr/>
        </p:nvPicPr>
        <p:blipFill>
          <a:blip r:embed="rId5"/>
          <a:srcRect t="583" r="8249" b="52061"/>
          <a:stretch>
            <a:fillRect/>
          </a:stretch>
        </p:blipFill>
        <p:spPr bwMode="auto">
          <a:xfrm>
            <a:off x="2857488" y="3643314"/>
            <a:ext cx="4214841" cy="3000396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\\server\Фото\Мероприятия МР 2017 год\НПК Намцы\DSC00425.JPG"/>
          <p:cNvPicPr/>
          <p:nvPr/>
        </p:nvPicPr>
        <p:blipFill>
          <a:blip r:embed="rId3" cstate="print"/>
          <a:srcRect r="22206"/>
          <a:stretch>
            <a:fillRect/>
          </a:stretch>
        </p:blipFill>
        <p:spPr bwMode="auto">
          <a:xfrm>
            <a:off x="5286379" y="1142984"/>
            <a:ext cx="328614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F:\нпк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142984"/>
            <a:ext cx="3357586" cy="457203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4" name="Picture 3" descr="C:\Documents and Settings\Калинина Л.Н\Рабочий стол\на грант\Иванов Г.И\Иванов Г\Изображение 00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857488" y="2428868"/>
            <a:ext cx="3470275" cy="42275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1000108"/>
            <a:ext cx="821537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Республиканских олимпиад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Калинина Л.Н\Рабочий стол\на грант\Иванов Г.И\Иванов Г\Изображение 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678628" y="1321578"/>
            <a:ext cx="4643470" cy="50006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1071546"/>
            <a:ext cx="821537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Республиканских олимпиад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Калинина Л.Н\Мои документы\Мои рисунки\Изображение\Изображение 070.jpg"/>
          <p:cNvPicPr/>
          <p:nvPr/>
        </p:nvPicPr>
        <p:blipFill>
          <a:blip r:embed="rId4" cstate="print"/>
          <a:srcRect l="3046" t="4206" r="7052" b="3621"/>
          <a:stretch>
            <a:fillRect/>
          </a:stretch>
        </p:blipFill>
        <p:spPr bwMode="auto">
          <a:xfrm>
            <a:off x="5429256" y="1571612"/>
            <a:ext cx="32147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Калинина Л.Н\Рабочий стол\фото мои портфолио\мое портфолио\SCX-3200_20161121_143018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298"/>
            <a:ext cx="407196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Калинина Л.Н\Рабочий стол\фото мои портфолио\фото нпк\DSC076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Калинина Л.Н\Рабочий стол\фото мои портфолио\фото нпк\DSC07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8766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Documents and Settings\Калинина Л.Н\Рабочий стол\фото мои портфолио\фото нпк\DSC078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142984"/>
            <a:ext cx="360997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Documents and Settings\Калинина Л.Н\Рабочий стол\фото мои портфолио\фото нпк\DSC078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429000"/>
            <a:ext cx="41433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42910" y="6000768"/>
            <a:ext cx="7929618" cy="857232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Дипломанты НПК «Наука. Образование. Искусство.» с. Намцы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596" y="1142984"/>
            <a:ext cx="821537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участники Республиканских олимпиад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Калинина Л.Н\Рабочий стол\фото мои портфолио\мое портфолио\_20170213_11265100.jpg"/>
          <p:cNvPicPr/>
          <p:nvPr/>
        </p:nvPicPr>
        <p:blipFill>
          <a:blip r:embed="rId3" cstate="print"/>
          <a:srcRect b="4195"/>
          <a:stretch>
            <a:fillRect/>
          </a:stretch>
        </p:blipFill>
        <p:spPr bwMode="auto">
          <a:xfrm>
            <a:off x="500034" y="1571612"/>
            <a:ext cx="30622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\\Server\фото\Мероприятия МР 2017 год\Педсовет июнь\DSC004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643050"/>
            <a:ext cx="4429156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\\Server\фото\Мероприятия МР 2017 год\Педсовет июнь\DSC004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71942"/>
            <a:ext cx="3571899" cy="250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\\Server\фото\Мероприятия 2018 год\олимпиада СИЭЗ\DSC0199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071942"/>
            <a:ext cx="34290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50" y="1000109"/>
          <a:ext cx="8643968" cy="562489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00234"/>
                <a:gridCol w="6643734"/>
              </a:tblGrid>
              <a:tr h="682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Глазова Мария Васильевна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работы: 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ГБПОУ РС (Я) «Якутский коммунально-строительный техникум»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Должность: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преподаватель</a:t>
                      </a:r>
                      <a:endParaRPr lang="ru-RU" sz="1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Стаж: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трудовой стаж  - 12 лет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 – 6 лет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данном учреждении - 3 года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4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Специальность: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Якутская государственная сельскохозяйственная академия, 2005 г., экономист, бухгалтерский учет, анализ и аудит;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Профессиональная переподготовка, 2017 г., Педагог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профобучения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СПО и ДПО</a:t>
                      </a:r>
                      <a:endParaRPr lang="ru-RU" sz="1800" b="1" dirty="0" smtClean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Имеющаяся категория: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95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Претендует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категорию: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Соответствие занимаемой должности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ОБЩИЕ СВЕДЕНИЯ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Калинина Л.Н\Рабочий стол\фото мои портфолио\Ивано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643050"/>
            <a:ext cx="350046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Documents and Settings\Калинина Л.Н\Рабочий стол\фото мои портфолио\Глазова М.В. Иванова М.В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643050"/>
            <a:ext cx="3643338" cy="429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071545"/>
            <a:ext cx="8229600" cy="34609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Участники межрегиональных и всероссийских конкурсов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Калинина Л.Н\Рабочий стол\фото мои портфолио\олимпиада по строит\Изображение 005.jpg"/>
          <p:cNvPicPr/>
          <p:nvPr/>
        </p:nvPicPr>
        <p:blipFill>
          <a:blip r:embed="rId3" cstate="print"/>
          <a:srcRect l="4169" r="6679" b="3853"/>
          <a:stretch>
            <a:fillRect/>
          </a:stretch>
        </p:blipFill>
        <p:spPr bwMode="auto">
          <a:xfrm rot="10800000">
            <a:off x="214282" y="1214422"/>
            <a:ext cx="3000396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Documents and Settings\Калинина Л.Н\Рабочий стол\фото мои портфолио\олимпиада по строит\Изображение 7.jpg"/>
          <p:cNvPicPr/>
          <p:nvPr/>
        </p:nvPicPr>
        <p:blipFill>
          <a:blip r:embed="rId4" cstate="print"/>
          <a:srcRect r="2992"/>
          <a:stretch>
            <a:fillRect/>
          </a:stretch>
        </p:blipFill>
        <p:spPr bwMode="auto">
          <a:xfrm>
            <a:off x="6000760" y="1214422"/>
            <a:ext cx="298608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Documents and Settings\Калинина Л.Н\Рабочий стол\фото мои портфолио\олимпиада по строит\Изображение 8.jpg"/>
          <p:cNvPicPr/>
          <p:nvPr/>
        </p:nvPicPr>
        <p:blipFill>
          <a:blip r:embed="rId5" cstate="print"/>
          <a:srcRect r="3793"/>
          <a:stretch>
            <a:fillRect/>
          </a:stretch>
        </p:blipFill>
        <p:spPr bwMode="auto">
          <a:xfrm>
            <a:off x="3071801" y="1552575"/>
            <a:ext cx="3071835" cy="444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Server\общие документы\ФОТО ВИДЕО\подведение итогов 14 12 16\DSC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7" y="1142985"/>
            <a:ext cx="7715305" cy="492922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86521"/>
            <a:ext cx="9144000" cy="457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8600" y="3248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98629"/>
            <a:ext cx="8964488" cy="1098123"/>
          </a:xfrm>
          <a:prstGeom prst="roundRect">
            <a:avLst/>
          </a:prstGeom>
          <a:solidFill>
            <a:srgbClr val="7030A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Победители и призеры отборочных соревнований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чемпионатов </a:t>
            </a:r>
            <a:r>
              <a:rPr lang="ru-RU" b="1" dirty="0">
                <a:solidFill>
                  <a:schemeClr val="bg1"/>
                </a:solidFill>
              </a:rPr>
              <a:t>«Молодые профессионалы» </a:t>
            </a:r>
            <a:r>
              <a:rPr lang="en-US" b="1" dirty="0" err="1">
                <a:solidFill>
                  <a:schemeClr val="bg1"/>
                </a:solidFill>
              </a:rPr>
              <a:t>WorldSkills</a:t>
            </a:r>
            <a:r>
              <a:rPr lang="en-US" b="1" dirty="0">
                <a:solidFill>
                  <a:schemeClr val="bg1"/>
                </a:solidFill>
              </a:rPr>
              <a:t> Russia </a:t>
            </a:r>
            <a:r>
              <a:rPr lang="ru-RU" b="1" dirty="0">
                <a:solidFill>
                  <a:schemeClr val="bg1"/>
                </a:solidFill>
              </a:rPr>
              <a:t>в Республике Саха (Якутия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8600" y="590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8890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00CC"/>
                </a:solidFill>
                <a:latin typeface="Arial Black" pitchFamily="34" charset="0"/>
              </a:rPr>
              <a:t>           Распространение  педагогического опыта</a:t>
            </a:r>
            <a:endParaRPr lang="ru-RU" sz="2000" dirty="0"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Калинина Л.Н\Рабочий стол\аттестация как преподаватель\ПОРТФОЛИО группы\Изображение 006.jpg"/>
          <p:cNvPicPr/>
          <p:nvPr/>
        </p:nvPicPr>
        <p:blipFill>
          <a:blip r:embed="rId3" cstate="print"/>
          <a:srcRect r="4556"/>
          <a:stretch>
            <a:fillRect/>
          </a:stretch>
        </p:blipFill>
        <p:spPr bwMode="auto">
          <a:xfrm>
            <a:off x="285720" y="1000108"/>
            <a:ext cx="2286016" cy="292895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Содержимое 6" descr="\\Server\фото\Мероприятия 2018 год\Конкурс профмастерства\DSC01849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000108"/>
            <a:ext cx="2643206" cy="31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\\Server\фото\Мероприятия 2018 год\олимпиада СИЭЗ\DSC019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C:\Documents and Settings\Калинина Л.Н\Мои документы\Мои рисунки\Изображение\Изображение 068.jpg"/>
          <p:cNvPicPr/>
          <p:nvPr/>
        </p:nvPicPr>
        <p:blipFill>
          <a:blip r:embed="rId6" cstate="print"/>
          <a:srcRect r="2604"/>
          <a:stretch>
            <a:fillRect/>
          </a:stretch>
        </p:blipFill>
        <p:spPr bwMode="auto">
          <a:xfrm>
            <a:off x="5929322" y="1000108"/>
            <a:ext cx="2714644" cy="30861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C:\Documents and Settings\Калинина Л.Н\Мои документы\Мои рисунки\Изображение\Изображение 069.jpg"/>
          <p:cNvPicPr/>
          <p:nvPr/>
        </p:nvPicPr>
        <p:blipFill>
          <a:blip r:embed="rId7" cstate="print"/>
          <a:srcRect r="2831"/>
          <a:stretch>
            <a:fillRect/>
          </a:stretch>
        </p:blipFill>
        <p:spPr bwMode="auto">
          <a:xfrm>
            <a:off x="5214942" y="3786190"/>
            <a:ext cx="2643206" cy="2905125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" name="Picture 1" descr="\\METOD1\Users\Public\Бугаева\куприянова\_20170511_11074104.jpg"/>
          <p:cNvPicPr>
            <a:picLocks noChangeAspect="1" noChangeArrowheads="1"/>
          </p:cNvPicPr>
          <p:nvPr/>
        </p:nvPicPr>
        <p:blipFill>
          <a:blip r:embed="rId3" cstate="print"/>
          <a:srcRect r="29380" b="31250"/>
          <a:stretch>
            <a:fillRect/>
          </a:stretch>
        </p:blipFill>
        <p:spPr bwMode="auto">
          <a:xfrm>
            <a:off x="0" y="1142984"/>
            <a:ext cx="3286116" cy="452335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3010" name="Picture 2" descr="\\METOD1\Users\Public\Бугаева\куприянова\_20170511_11081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142984"/>
            <a:ext cx="3071834" cy="44291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\\METOD1\Users\Public\ФОТО МР 2017 год\Достижения и успехи\DSC09886.JPG"/>
          <p:cNvPicPr/>
          <p:nvPr/>
        </p:nvPicPr>
        <p:blipFill>
          <a:blip r:embed="rId5" cstate="print"/>
          <a:srcRect r="24639" b="2700"/>
          <a:stretch>
            <a:fillRect/>
          </a:stretch>
        </p:blipFill>
        <p:spPr bwMode="auto">
          <a:xfrm>
            <a:off x="3143240" y="1500174"/>
            <a:ext cx="307183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\\METOD1\Users\Public\Бугаева\куприянова\_20170511_12152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00108"/>
            <a:ext cx="3643338" cy="4747399"/>
          </a:xfrm>
          <a:prstGeom prst="rect">
            <a:avLst/>
          </a:prstGeom>
          <a:noFill/>
        </p:spPr>
      </p:pic>
      <p:pic>
        <p:nvPicPr>
          <p:cNvPr id="65539" name="Picture 3" descr="\\Server\фото\спорт 2016\IMG-20161022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00108"/>
            <a:ext cx="5072098" cy="3714776"/>
          </a:xfrm>
          <a:prstGeom prst="rect">
            <a:avLst/>
          </a:prstGeom>
          <a:noFill/>
        </p:spPr>
      </p:pic>
      <p:pic>
        <p:nvPicPr>
          <p:cNvPr id="6" name="Рисунок 5" descr="\\Server\фото\спорт 2016\IMG-20161125-WA0011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071942"/>
            <a:ext cx="4786346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\\Server\фото\Студ. Ассамблея студентов 2018\IMG_69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7147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\\Server\фото\Студ. Ассамблея студентов 2018\IMG_69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42984"/>
            <a:ext cx="38100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\\Server\фото\Студ. Ассамблея студентов 2018\IMG_69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500438"/>
            <a:ext cx="32480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\\Server\фото\Студ. Ассамблея студентов 2018\IMG_69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0438"/>
            <a:ext cx="3695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            Результаты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участия обучающихся в выставках, конкурсах,                 </a:t>
            </a:r>
          </a:p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олимпиадах, конференциях, соревнованиях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hangingPunct="0">
              <a:spcBef>
                <a:spcPct val="0"/>
              </a:spcBef>
              <a:defRPr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Server\фото\Студ. Ассамблея студентов 2018\IMG_69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71546"/>
            <a:ext cx="45910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 descr="\\Server\фото\Студ. Ассамблея студентов 2018\IMG_69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2"/>
            <a:ext cx="328612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 descr="\\Server\фото\Студ. Ассамблея студентов 2018\IMG_69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857496"/>
            <a:ext cx="35623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 descr="\\Server\фото\Студ. Ассамблея студентов 2018\IMG_7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3857628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50" y="1071545"/>
          <a:ext cx="8715406" cy="5165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386"/>
                <a:gridCol w="5840070"/>
                <a:gridCol w="1785950"/>
              </a:tblGrid>
              <a:tr h="289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РЕЗУЛЬТАТИВНОСТЬ</a:t>
                      </a:r>
                      <a:endParaRPr lang="ru-RU" sz="10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 год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 Публикация методической разработки по УД «Природные и искусственные газы» (Расчет горения газового топлива. Определение состава и количества продуктов горения.)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 Публикация конспекта урока по УД «Природные и искусственные газы» (основные параметры газов)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 Публикация Методической разработки урока «Глобальные проблемы экологии»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 Проведено открытое занятие в форме деловой игры «Выбор вида управления МКД»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Свидетельство о публикации (Сайт </a:t>
                      </a: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Infourok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ru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Свидетельство о публикации (Сайт </a:t>
                      </a: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Infourok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ru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Свидетельство о публикации (Сайт </a:t>
                      </a: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Infourok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ru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 год</a:t>
                      </a:r>
                      <a:endParaRPr lang="ru-RU" sz="1600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Участие в Республиканском заочном конкурсе на лучшую научную и методическую работу по профилактике наркомании и пропаганде здорового образа жизни.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 год</a:t>
                      </a:r>
                      <a:endParaRPr lang="ru-RU" sz="1600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Участие во Всероссийском конкурсе «Оценка профессиональных компетенций в освоении ФГОС СПО»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Диплом участника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 год</a:t>
                      </a:r>
                      <a:endParaRPr lang="ru-RU" sz="1600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Участие во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Всероссийском конкурсе профессионального мастерства работников ПОО «Мой урок СПО-2016»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Диплом 3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 год</a:t>
                      </a:r>
                      <a:endParaRPr lang="ru-RU" sz="1600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Участие во Всероссийской научно – практической конференции «Формирование и поддержание конкурентоспособности образовательных организаций среднего профессионального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Сертификат участника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00CC"/>
                </a:solidFill>
                <a:latin typeface="Arial Black" pitchFamily="34" charset="0"/>
              </a:rPr>
              <a:t>           Распространение  педагогического опыта</a:t>
            </a:r>
            <a:endParaRPr lang="ru-RU" sz="2000" dirty="0"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28694"/>
          </a:xfrm>
          <a:solidFill>
            <a:srgbClr val="FF99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РАСПРОСТРАНЕНИЕ  ПЕДАГОГИЧЕСКОГО ОПЫТА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1285860"/>
          <a:ext cx="8358246" cy="5214975"/>
        </p:xfrm>
        <a:graphic>
          <a:graphicData uri="http://schemas.openxmlformats.org/drawingml/2006/table">
            <a:tbl>
              <a:tblPr/>
              <a:tblGrid>
                <a:gridCol w="857256"/>
                <a:gridCol w="3248549"/>
                <a:gridCol w="4252441"/>
              </a:tblGrid>
              <a:tr h="339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год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 публикации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сборника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27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2017/18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Методическая разработка урока «Глобальные проблемы экологии»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Сайт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Infourok.ru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27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2017/18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Конспект урока по УД «Природные и искусственные газы»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Сайт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Infourok.ru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022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2017/18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«Научно-исследовательская деятельность как фактор личностного и профессионального развития студентов» !I Международная студенческая научно-практическая конференция: ПРИВИТИЕ СТУДЕНТАМ ЭКОЛОГИЧЕСКОЙ КУЛЬТУРЫ С ПРИМИНЕНИЕМ МОЗАИЧНОГО ИСКУССТВА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СБОРНИК МАТЕРИАЛОВ II МЕЖДУНАРОДНОЙ СТУДЕНЧЕСКОЙ НАУЧНО-ПРАКТИЧЕСКОЙ КОНФЕРЕНЦИИ «НАУЧНО-ИССЛЕДОВАТЕЛЬСКАЯ ДЕЯТЕЛЬНОСТЬ КАК ФАКТОР ЛИЧНОСТНОГО И ПРОФЕССИОНАЛЬНОГО РАЗВИТИЯ СТУДЕНТОВ»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1237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2017/18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Публикация методической разработки по УД «Природные и искусственные газы» (Расчет горения газового топлива. Определение состава и количества продуктов горения.)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Сайт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Infourok.ru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74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2016/17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Организация профилактической работы студенческим советом  ГБПОУ РС (Я) «ЯКСТ»</a:t>
                      </a: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Сборник материалов НПК </a:t>
                      </a:r>
                      <a:r>
                        <a:rPr lang="ru-RU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400" kern="1200" dirty="0" err="1">
                          <a:latin typeface="Times New Roman"/>
                          <a:ea typeface="Times New Roman"/>
                          <a:cs typeface="Times New Roman"/>
                        </a:rPr>
                        <a:t>Наука.Образование.Искусство</a:t>
                      </a:r>
                      <a:r>
                        <a:rPr lang="ru-RU" sz="1400" kern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44" marR="55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142844" y="4071966"/>
            <a:ext cx="900115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214422"/>
          <a:ext cx="8715406" cy="54054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71636"/>
                <a:gridCol w="7143770"/>
              </a:tblGrid>
              <a:tr h="38661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247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год. 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АНО ДПО «Международный центр подготовки кадров»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«Педагог профессионального обучения, среднего профессионального образования и дополнительного профессионального образования»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объеме 252 часа.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ИНПО СВФУ им. М.К.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«Первая помощь при неотложных состояниях у детей» - в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объеме 16 часов.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АНО ДПО РС (Я) «Многопрофильный инновационный центр» «Демонстрационный экзамен в соответствии с актуальными стандартами ФГОС СПО» - в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объеме 36 часов.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ГАУ ДПО РС (Я) «ИРПО» «Внедрение профессионального стандарта педагога профессионального обучения, профессионального образования и дополнительного профессионального образования» - в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объеме 16 часов.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ГАУ ДПО РС (Я) «ИРПО» «Профессиональные компетенции преподавателей/мастеров производственного обучения в условиях реализации ФГОС СПО по ТОП-50» - в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объеме 24 часа.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b="1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927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год. 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Агентство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образовательных инициатив г. Волгоград Стажировка по теме «Реализация модели дуального образования в профессиональной организации» - в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объеме 72 часа.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ПОВЫШЕНИЕ КВАЛИФИКАЦИИ</a:t>
            </a: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28694"/>
          </a:xfrm>
          <a:solidFill>
            <a:srgbClr val="FF99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РАСПРОСТРАНЕНИЕ  ПЕДАГОГИЧЕСКОГО ОПЫТА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Калинина Л.Н\Рабочий стол\фото мои портфолио\мое портфолио\825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0194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Documents and Settings\Калинина Л.Н\Рабочий стол\фото мои портфолио\мое портфолио\SCX-3200_20161121_14253307.jpg"/>
          <p:cNvPicPr/>
          <p:nvPr/>
        </p:nvPicPr>
        <p:blipFill>
          <a:blip r:embed="rId4" cstate="print"/>
          <a:srcRect r="4426" b="55324"/>
          <a:stretch>
            <a:fillRect/>
          </a:stretch>
        </p:blipFill>
        <p:spPr bwMode="auto">
          <a:xfrm>
            <a:off x="4619625" y="4000504"/>
            <a:ext cx="395290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Documents and Settings\Калинина Л.Н\Рабочий стол\фото мои портфолио\мое портфолио\SCX-3200_20161121_14261204.jpg"/>
          <p:cNvPicPr/>
          <p:nvPr/>
        </p:nvPicPr>
        <p:blipFill>
          <a:blip r:embed="rId5" cstate="print"/>
          <a:srcRect l="3627" r="4318" b="53628"/>
          <a:stretch>
            <a:fillRect/>
          </a:stretch>
        </p:blipFill>
        <p:spPr bwMode="auto">
          <a:xfrm>
            <a:off x="1071538" y="4000504"/>
            <a:ext cx="3643338" cy="243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Содержимое 5" descr="\\Server\фото\Мероприятия МР 2017 год\Педсовет июнь\DSC00466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142984"/>
            <a:ext cx="507209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28694"/>
          </a:xfrm>
          <a:solidFill>
            <a:srgbClr val="FF99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РАСПРОСТРАНЕНИЕ  ПЕДАГОГИЧЕСКОГО ОПЫТА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Калинина Л.Н\Рабочий стол\фото мои портфолио\мое портфолио\252 Солдатова Мария Васильев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3000396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Калинина Л.Н\Рабочий стол\фото мои портфолио\мое портфолио\SCX-3200_20161121_14265400.jpg"/>
          <p:cNvPicPr/>
          <p:nvPr/>
        </p:nvPicPr>
        <p:blipFill>
          <a:blip r:embed="rId4" cstate="print"/>
          <a:srcRect b="4195"/>
          <a:stretch>
            <a:fillRect/>
          </a:stretch>
        </p:blipFill>
        <p:spPr bwMode="auto">
          <a:xfrm rot="5400000">
            <a:off x="3274194" y="2940856"/>
            <a:ext cx="2786082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Калинина Л.Н\Рабочий стол\фото мои портфолио\мое портфолио\Диплом проекта infourok.ru №511650882.jpg"/>
          <p:cNvPicPr/>
          <p:nvPr/>
        </p:nvPicPr>
        <p:blipFill>
          <a:blip r:embed="rId5" cstate="print"/>
          <a:srcRect l="1122" r="1710"/>
          <a:stretch>
            <a:fillRect/>
          </a:stretch>
        </p:blipFill>
        <p:spPr bwMode="auto">
          <a:xfrm>
            <a:off x="3071802" y="1071546"/>
            <a:ext cx="2928958" cy="336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Калинина Л.Н\Мои документы\Мои рисунки\Изображение\Изображение 066.jpg"/>
          <p:cNvPicPr/>
          <p:nvPr/>
        </p:nvPicPr>
        <p:blipFill>
          <a:blip r:embed="rId6" cstate="print"/>
          <a:srcRect r="3312" b="1636"/>
          <a:stretch>
            <a:fillRect/>
          </a:stretch>
        </p:blipFill>
        <p:spPr bwMode="auto">
          <a:xfrm>
            <a:off x="6000760" y="1071546"/>
            <a:ext cx="292895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28694"/>
          </a:xfrm>
          <a:solidFill>
            <a:srgbClr val="FF99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РАСПРОСТРАНЕНИЕ  ПЕДАГОГИЧЕСКОГО ОПЫТА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Калинина Л.Н\Рабочий стол\фото мои портфолио\мое портфолио\7308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2867025" cy="369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Калинина Л.Н\Рабочий стол\фото мои портфолио\мое портфолио\104456 (1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1" y="1071546"/>
            <a:ext cx="292895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Калинина Л.Н\Рабочий стол\фото мои портфолио\мое портфолио\144868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071546"/>
            <a:ext cx="289083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DCIM\102MSDCF\DSC00186.JPG"/>
          <p:cNvPicPr/>
          <p:nvPr/>
        </p:nvPicPr>
        <p:blipFill>
          <a:blip r:embed="rId6" cstate="print"/>
          <a:srcRect t="3479" r="-248" b="17656"/>
          <a:stretch>
            <a:fillRect/>
          </a:stretch>
        </p:blipFill>
        <p:spPr bwMode="auto">
          <a:xfrm>
            <a:off x="3286116" y="3857628"/>
            <a:ext cx="3857652" cy="2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ПУБЛИКАЦИИ</a:t>
            </a: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Калинина Л.Н\Рабочий стол\фото мои портфолио\мое портфолио\Свидетельство проекта infourok.ru №80665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857232"/>
            <a:ext cx="32215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Калинина Л.Н\Рабочий стол\фото мои портфолио\мое портфолио\Свидетельство проекта infourok.ru №16016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928670"/>
            <a:ext cx="326707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10" descr="C:\Documents and Settings\Калинина Л.Н\Рабочий стол\фото мои портфолио\мое портфолио\Свидетельство проекта infourok.ru №1601697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571612"/>
            <a:ext cx="32215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          Открытое занятие по МДК 01.01 в группе УЭД -18, 2018 г.</a:t>
            </a: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\\Server\фото\Мероприятия 2018 год\открытый урок Глазовой\DSC028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2643206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\\Server\фото\Мероприятия 2018 год\открытый урок Глазовой\DSC028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928670"/>
            <a:ext cx="2428892" cy="25241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\\Server\фото\Мероприятия 2018 год\открытый урок Глазовой\DSC028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928671"/>
            <a:ext cx="2838448" cy="25003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\\Server\фото\Мероприятия 2018 год\открытый урок Глазовой\DSC028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3929066"/>
            <a:ext cx="2928958" cy="24765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\\Server\фото\Мероприятия 2018 год\открытый урок Глазовой\DSC028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929066"/>
            <a:ext cx="2928958" cy="24241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Куратор группы СИЭЗ - 16</a:t>
            </a:r>
          </a:p>
        </p:txBody>
      </p:sp>
      <p:pic>
        <p:nvPicPr>
          <p:cNvPr id="4" name="Рисунок 3" descr="C:\Documents and Settings\Калинина Л.Н\Рабочий стол\фото мои портфолио\фото Солдатовой М.В\DSC_02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92922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11" descr="C:\Users\ЯКСТ\Desktop\Конкурс методОлимп\Новая папка\IMG-20160715-WA0048.jpg"/>
          <p:cNvPicPr>
            <a:picLocks/>
          </p:cNvPicPr>
          <p:nvPr/>
        </p:nvPicPr>
        <p:blipFill>
          <a:blip r:embed="rId3"/>
          <a:srcRect t="4571" r="-87" b="38408"/>
          <a:stretch>
            <a:fillRect/>
          </a:stretch>
        </p:blipFill>
        <p:spPr bwMode="auto">
          <a:xfrm>
            <a:off x="4786314" y="3428976"/>
            <a:ext cx="421481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Калинина Л.Н\Мои документы\Мои рисунки\Изображение\Изображение 066.jpg"/>
          <p:cNvPicPr/>
          <p:nvPr/>
        </p:nvPicPr>
        <p:blipFill>
          <a:blip r:embed="rId4" cstate="print"/>
          <a:srcRect r="2992"/>
          <a:stretch>
            <a:fillRect/>
          </a:stretch>
        </p:blipFill>
        <p:spPr bwMode="auto">
          <a:xfrm>
            <a:off x="5429256" y="785794"/>
            <a:ext cx="300039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\\Server\фото\Новогодний вечер студентов 2017\Изображение 2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571876"/>
            <a:ext cx="40195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Куратор группы СИЭЗ - 16</a:t>
            </a:r>
          </a:p>
        </p:txBody>
      </p:sp>
      <p:pic>
        <p:nvPicPr>
          <p:cNvPr id="6" name="Рисунок 5" descr="C:\Documents and Settings\Калинина Л.Н\Рабочий стол\фото мои портфолио\фото нпк\DSC_01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64333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9"/>
          <p:cNvSpPr txBox="1">
            <a:spLocks/>
          </p:cNvSpPr>
          <p:nvPr/>
        </p:nvSpPr>
        <p:spPr>
          <a:xfrm>
            <a:off x="214282" y="4286256"/>
            <a:ext cx="4071934" cy="7143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Внеурочная деятельность куратора</a:t>
            </a:r>
          </a:p>
        </p:txBody>
      </p:sp>
      <p:pic>
        <p:nvPicPr>
          <p:cNvPr id="10" name="Рисунок 9" descr="C:\Documents and Settings\Калинина Л.Н\Рабочий стол\фото мои портфолио\фото Солдатовой М.В\DSC_0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714356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Калинина Л.Н\Рабочий стол\фото мои портфолио\фото Солдатовой М.В\IMG_57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957" y="2643182"/>
            <a:ext cx="4110043" cy="253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Server\фото\фото субботника 2017 г\IMG-20170422-WA0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5072074"/>
            <a:ext cx="3286148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Arial Narrow" pitchFamily="34" charset="0"/>
              </a:rPr>
              <a:t>Проведение внеаудиторной работы со студентами</a:t>
            </a:r>
            <a:br>
              <a:rPr lang="ru-RU" sz="2400" b="1" dirty="0" smtClean="0">
                <a:latin typeface="Arial Narrow" pitchFamily="34" charset="0"/>
              </a:rPr>
            </a:br>
            <a:r>
              <a:rPr lang="ru-RU" sz="2400" b="1" dirty="0" smtClean="0">
                <a:latin typeface="Arial Narrow" pitchFamily="34" charset="0"/>
              </a:rPr>
              <a:t> «Декада родного языка».</a:t>
            </a:r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5" name="Содержимое 12" descr="\\Server\фото\Мероприятия 2016 год\декада родного языка\IMG_7161.JPG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13" descr="\\Server\фото\Мероприятия 2016 год\декада родного языка\IMG_7166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357298"/>
            <a:ext cx="4210080" cy="306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 descr="\\Server\обновление сайта якст\Архив\библиотека на сайт от 08.02.2016\IMG-20160203-WA0007.jpg"/>
          <p:cNvPicPr>
            <a:picLocks/>
          </p:cNvPicPr>
          <p:nvPr/>
        </p:nvPicPr>
        <p:blipFill>
          <a:blip r:embed="rId5"/>
          <a:srcRect r="1243" b="17292"/>
          <a:stretch>
            <a:fillRect/>
          </a:stretch>
        </p:blipFill>
        <p:spPr bwMode="auto">
          <a:xfrm>
            <a:off x="857224" y="4286256"/>
            <a:ext cx="36433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10" descr="C:\Users\ЯКСТ\Desktop\Конкурс методОлимп\Новая папка\IMG-20160616-WA0034.jpg"/>
          <p:cNvPicPr>
            <a:picLocks/>
          </p:cNvPicPr>
          <p:nvPr/>
        </p:nvPicPr>
        <p:blipFill>
          <a:blip r:embed="rId6"/>
          <a:srcRect b="41912"/>
          <a:stretch>
            <a:fillRect/>
          </a:stretch>
        </p:blipFill>
        <p:spPr bwMode="auto">
          <a:xfrm>
            <a:off x="4643438" y="4071942"/>
            <a:ext cx="25717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85728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00100" y="0"/>
            <a:ext cx="8001056" cy="167342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prstTxWarp prst="textPlain">
              <a:avLst>
                <a:gd name="adj" fmla="val 49852"/>
              </a:avLst>
            </a:prstTxWarp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cript MT Bold" pitchFamily="66" charset="0"/>
              </a:rPr>
              <a:t>  </a:t>
            </a:r>
            <a:endParaRPr lang="ru-RU" sz="2400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Поощрения за профессиональную деятельность </a:t>
            </a:r>
            <a:endParaRPr lang="ru-RU" sz="2400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Калинина Л.Н\Рабочий стол\фото мои портфолио\мое портфолио\благ письмо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29051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Калинина Л.Н\Рабочий стол\фото мои портфолио\мое портфолио\Свидетельство проекта infourok.ru №17078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00108"/>
            <a:ext cx="285752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Калинина Л.Н\Рабочий стол\фото мои портфолио\Глазова М.В. Иванова М.В.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857232"/>
            <a:ext cx="29432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Калинина Л.Н\Рабочий стол\фото мои портфолио\Изображение 004.jpg"/>
          <p:cNvPicPr/>
          <p:nvPr/>
        </p:nvPicPr>
        <p:blipFill>
          <a:blip r:embed="rId6" cstate="print"/>
          <a:srcRect r="4645" b="2887"/>
          <a:stretch>
            <a:fillRect/>
          </a:stretch>
        </p:blipFill>
        <p:spPr bwMode="auto">
          <a:xfrm>
            <a:off x="1142976" y="3071810"/>
            <a:ext cx="26860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Калинина Л.Н\Мои документы\Мои рисунки\Изображение\Изображение 066.jpg"/>
          <p:cNvPicPr/>
          <p:nvPr/>
        </p:nvPicPr>
        <p:blipFill>
          <a:blip r:embed="rId7" cstate="print"/>
          <a:srcRect r="2299" b="1168"/>
          <a:stretch>
            <a:fillRect/>
          </a:stretch>
        </p:blipFill>
        <p:spPr bwMode="auto">
          <a:xfrm>
            <a:off x="5143504" y="3143248"/>
            <a:ext cx="2643206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1857356" y="1000108"/>
            <a:ext cx="4500594" cy="278608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алинина Л.Н\Рабочий стол\фото мои портфолио\кпк\Изображение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821637" y="-464371"/>
            <a:ext cx="5643602" cy="8429684"/>
          </a:xfrm>
          <a:prstGeom prst="rect">
            <a:avLst/>
          </a:prstGeom>
          <a:noFill/>
        </p:spPr>
      </p:pic>
      <p:sp>
        <p:nvSpPr>
          <p:cNvPr id="4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ПОВЫШЕНИЕ КВАЛИФИКАЦИИ</a:t>
            </a: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ПОВЫШЕНИЕ КВАЛИФИКАЦИИ</a:t>
            </a: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Калинина Л.Н\Рабочий стол\фото мои портфолио\кпк\Изображение 006.jpg"/>
          <p:cNvPicPr>
            <a:picLocks noChangeAspect="1" noChangeArrowheads="1"/>
          </p:cNvPicPr>
          <p:nvPr/>
        </p:nvPicPr>
        <p:blipFill>
          <a:blip r:embed="rId4"/>
          <a:srcRect l="3130" r="9060" b="4400"/>
          <a:stretch>
            <a:fillRect/>
          </a:stretch>
        </p:blipFill>
        <p:spPr bwMode="auto">
          <a:xfrm rot="15271687">
            <a:off x="640192" y="1411616"/>
            <a:ext cx="4075411" cy="4429122"/>
          </a:xfrm>
          <a:prstGeom prst="rect">
            <a:avLst/>
          </a:prstGeom>
          <a:noFill/>
        </p:spPr>
      </p:pic>
      <p:pic>
        <p:nvPicPr>
          <p:cNvPr id="7" name="Рисунок 6" descr="C:\Documents and Settings\Калинина Л.Н\Рабочий стол\фото мои портфолио\кпк\Изображение 0067.jpg"/>
          <p:cNvPicPr/>
          <p:nvPr/>
        </p:nvPicPr>
        <p:blipFill>
          <a:blip r:embed="rId5"/>
          <a:srcRect r="5236" b="3037"/>
          <a:stretch>
            <a:fillRect/>
          </a:stretch>
        </p:blipFill>
        <p:spPr bwMode="auto">
          <a:xfrm rot="17013225">
            <a:off x="4275225" y="1272121"/>
            <a:ext cx="4224186" cy="465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ПОВЫШЕНИЕ КВАЛИФИКАЦИИ</a:t>
            </a: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Калинина Л.Н\Рабочий стол\фото мои портфолио\кпк\Изображение 0062.jpg"/>
          <p:cNvPicPr/>
          <p:nvPr/>
        </p:nvPicPr>
        <p:blipFill>
          <a:blip r:embed="rId4"/>
          <a:srcRect r="5557" b="2570"/>
          <a:stretch>
            <a:fillRect/>
          </a:stretch>
        </p:blipFill>
        <p:spPr bwMode="auto">
          <a:xfrm rot="15333180">
            <a:off x="439024" y="1378825"/>
            <a:ext cx="4607798" cy="458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Калинина Л.Н\Рабочий стол\фото мои портфолио\кпк\Изображение 0063.jpg"/>
          <p:cNvPicPr/>
          <p:nvPr/>
        </p:nvPicPr>
        <p:blipFill>
          <a:blip r:embed="rId5"/>
          <a:srcRect r="3285"/>
          <a:stretch>
            <a:fillRect/>
          </a:stretch>
        </p:blipFill>
        <p:spPr bwMode="auto">
          <a:xfrm rot="17239993">
            <a:off x="3886159" y="1288306"/>
            <a:ext cx="448627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9"/>
          <p:cNvSpPr txBox="1">
            <a:spLocks/>
          </p:cNvSpPr>
          <p:nvPr/>
        </p:nvSpPr>
        <p:spPr>
          <a:xfrm>
            <a:off x="214282" y="142852"/>
            <a:ext cx="8786874" cy="714380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ПЕРЕПОДГОТОВКА</a:t>
            </a: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6"/>
            <a:ext cx="928694" cy="7429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Калинина Л.Н\Мои документы\Мои рисунки\Изображение\Изображение 006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4159922" y="912120"/>
            <a:ext cx="3956377" cy="54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Калинина Л.Н\Мои документы\Мои рисунки\Изображение\Изображение 065.jpg"/>
          <p:cNvPicPr/>
          <p:nvPr/>
        </p:nvPicPr>
        <p:blipFill>
          <a:blip r:embed="rId5"/>
          <a:srcRect r="30091" b="27570"/>
          <a:stretch>
            <a:fillRect/>
          </a:stretch>
        </p:blipFill>
        <p:spPr bwMode="auto">
          <a:xfrm>
            <a:off x="285720" y="1643050"/>
            <a:ext cx="33051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142844" y="142852"/>
            <a:ext cx="8786874" cy="1000132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                 Результаты учебной деятельности по итогам мониторинга ПОО </a:t>
            </a: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071570" cy="8572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14282" y="1285861"/>
            <a:ext cx="8715436" cy="4840304"/>
          </a:xfrm>
        </p:spPr>
        <p:txBody>
          <a:bodyPr/>
          <a:lstStyle/>
          <a:p>
            <a:pPr algn="ctr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Общая педагогическая нагрузка преподавателя за 3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уч.гг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85786" y="2500305"/>
          <a:ext cx="8072494" cy="2598559"/>
        </p:xfrm>
        <a:graphic>
          <a:graphicData uri="http://schemas.openxmlformats.org/drawingml/2006/table">
            <a:tbl>
              <a:tblPr/>
              <a:tblGrid>
                <a:gridCol w="2391850"/>
                <a:gridCol w="2391850"/>
                <a:gridCol w="3288794"/>
              </a:tblGrid>
              <a:tr h="5715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Учебный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Общая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пед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. нагрузка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очное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заочное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4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2016/17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9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2017/18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623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67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2018/19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352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214282" y="142852"/>
            <a:ext cx="8786874" cy="571504"/>
          </a:xfrm>
          <a:prstGeom prst="round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 eaLnBrk="0" hangingPunct="0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                 Результаты учебной деятельности по итогам мониторинга ПОО </a:t>
            </a: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85726"/>
            <a:ext cx="785818" cy="6286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928662" y="714357"/>
            <a:ext cx="7429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Динамика успеваемости и качества обучающихся за  2016-2017 учебный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28594" y="1214425"/>
          <a:ext cx="8215373" cy="2087880"/>
        </p:xfrm>
        <a:graphic>
          <a:graphicData uri="http://schemas.openxmlformats.org/drawingml/2006/table">
            <a:tbl>
              <a:tblPr/>
              <a:tblGrid>
                <a:gridCol w="930985"/>
                <a:gridCol w="2430985"/>
                <a:gridCol w="1113756"/>
                <a:gridCol w="1517848"/>
                <a:gridCol w="1210138"/>
                <a:gridCol w="1011661"/>
              </a:tblGrid>
              <a:tr h="4509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latin typeface="Times New Roman"/>
                          <a:ea typeface="Times New Roman"/>
                          <a:cs typeface="Times New Roman"/>
                        </a:rPr>
                        <a:t>Группа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Учебная дисциплина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Всего студентов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Аттесто-вано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% успев.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% качества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13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ТИТО-16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Экологические основы природопользования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94,7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13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СТУЗ-14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Экологические основы природопользования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13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СИЭЗ-14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Экологические основы природопользования</a:t>
                      </a: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09871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Итого: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98,2%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215" marR="5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000100" y="3357562"/>
            <a:ext cx="7643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Динамика успеваемости и качества успеваемости за 2016/17 </a:t>
            </a:r>
            <a:r>
              <a:rPr kumimoji="0" lang="ru-RU" sz="1600" b="1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</a:t>
            </a:r>
            <a:r>
              <a:rPr kumimoji="0" lang="ru-RU" sz="16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год</a:t>
            </a:r>
            <a:endParaRPr kumimoji="0" lang="ru-RU" sz="16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1285852" y="3857628"/>
          <a:ext cx="6500858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4321</TotalTime>
  <Words>1275</Words>
  <Application>Microsoft Office PowerPoint</Application>
  <PresentationFormat>Экран (4:3)</PresentationFormat>
  <Paragraphs>336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Министерство образования и науки Республики Саха (Якутия)        ГБПОУ РС(Я) «Якутский коммунально-строительный техникум»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Участники межрегиональных и всероссийских конкурсов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РАСПРОСТРАНЕНИЕ  ПЕДАГОГИЧЕСКОГО ОПЫТА </vt:lpstr>
      <vt:lpstr> РАСПРОСТРАНЕНИЕ  ПЕДАГОГИЧЕСКОГО ОПЫТА </vt:lpstr>
      <vt:lpstr> РАСПРОСТРАНЕНИЕ  ПЕДАГОГИЧЕСКОГО ОПЫТА </vt:lpstr>
      <vt:lpstr> РАСПРОСТРАНЕНИЕ  ПЕДАГОГИЧЕСКОГО ОПЫТА </vt:lpstr>
      <vt:lpstr>Слайд 33</vt:lpstr>
      <vt:lpstr>Слайд 34</vt:lpstr>
      <vt:lpstr>Слайд 35</vt:lpstr>
      <vt:lpstr>Слайд 36</vt:lpstr>
      <vt:lpstr>Проведение внеаудиторной работы со студентами  «Декада родного языка».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профессионального образования,  подготовки  и                                     расстановки кадров Республики Саха (Якутия)        ГБПОУ РС(Я) «Якутский коммунально-строительный техникум»</dc:title>
  <dc:creator>Юлия</dc:creator>
  <cp:lastModifiedBy>Калинина Л.Н.</cp:lastModifiedBy>
  <cp:revision>462</cp:revision>
  <dcterms:created xsi:type="dcterms:W3CDTF">2015-03-05T09:27:43Z</dcterms:created>
  <dcterms:modified xsi:type="dcterms:W3CDTF">2018-12-20T02:21:25Z</dcterms:modified>
</cp:coreProperties>
</file>